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63" r:id="rId2"/>
    <p:sldId id="441" r:id="rId3"/>
    <p:sldId id="347" r:id="rId4"/>
    <p:sldId id="442" r:id="rId5"/>
    <p:sldId id="443" r:id="rId6"/>
    <p:sldId id="444" r:id="rId7"/>
    <p:sldId id="445" r:id="rId8"/>
    <p:sldId id="446" r:id="rId9"/>
    <p:sldId id="266" r:id="rId10"/>
    <p:sldId id="285" r:id="rId11"/>
    <p:sldId id="448" r:id="rId12"/>
    <p:sldId id="447" r:id="rId13"/>
    <p:sldId id="396" r:id="rId14"/>
    <p:sldId id="449" r:id="rId15"/>
    <p:sldId id="352" r:id="rId16"/>
    <p:sldId id="450" r:id="rId17"/>
    <p:sldId id="452" r:id="rId18"/>
    <p:sldId id="453" r:id="rId19"/>
    <p:sldId id="454" r:id="rId20"/>
    <p:sldId id="451" r:id="rId21"/>
    <p:sldId id="455" r:id="rId22"/>
    <p:sldId id="456" r:id="rId23"/>
    <p:sldId id="457" r:id="rId24"/>
    <p:sldId id="299" r:id="rId25"/>
    <p:sldId id="459" r:id="rId26"/>
    <p:sldId id="460" r:id="rId27"/>
    <p:sldId id="464" r:id="rId28"/>
    <p:sldId id="258" r:id="rId29"/>
    <p:sldId id="462" r:id="rId30"/>
    <p:sldId id="309" r:id="rId31"/>
    <p:sldId id="461" r:id="rId3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4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5E866-3F08-4EAC-AC7E-30EC30EB87FF}" type="datetimeFigureOut">
              <a:rPr lang="nb-NO" smtClean="0"/>
              <a:t>09.05.2023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13F70-7B38-4B0E-A211-732A4B01D9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173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066C-11C4-48F6-AB3F-F0BC5433EB7B}" type="datetime1">
              <a:rPr lang="nb-NO" smtClean="0"/>
              <a:t>09.05.2023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168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2E24-EB6E-480E-B486-0698259D007F}" type="datetime1">
              <a:rPr lang="nb-NO" smtClean="0"/>
              <a:t>09.05.2023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685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A615-B0EC-4A66-A044-C312D2286CC4}" type="datetime1">
              <a:rPr lang="nb-NO" smtClean="0"/>
              <a:t>09.05.2023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23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B5D1-8FE4-41DF-92D4-F2F3D9C42D53}" type="datetime1">
              <a:rPr lang="nb-NO" smtClean="0"/>
              <a:t>09.05.2023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425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C165-327C-4DA9-90A9-4346D61B8AB9}" type="datetime1">
              <a:rPr lang="nb-NO" smtClean="0"/>
              <a:t>09.05.2023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930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CD1D-A220-4CC4-9C6A-3615778B124A}" type="datetime1">
              <a:rPr lang="nb-NO" smtClean="0"/>
              <a:t>09.05.2023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060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57E0-2DC6-4FB6-A147-C3849A9F4DF1}" type="datetime1">
              <a:rPr lang="nb-NO" smtClean="0"/>
              <a:t>09.05.2023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326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D59F-9D0F-4FDC-ABE4-A332EE9D4FFA}" type="datetime1">
              <a:rPr lang="nb-NO" smtClean="0"/>
              <a:t>09.05.2023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605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22FBC-9E79-487B-9F46-9709B22459B7}" type="datetime1">
              <a:rPr lang="nb-NO" smtClean="0"/>
              <a:t>09.05.2023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159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D56-E7F5-4085-BB33-CFCBA42C612F}" type="datetime1">
              <a:rPr lang="nb-NO" smtClean="0"/>
              <a:t>09.05.2023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5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4E6E3-46B7-458A-863B-D0E1F99EBF68}" type="datetime1">
              <a:rPr lang="nb-NO" smtClean="0"/>
              <a:t>09.05.2023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905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4F764-3A46-403F-820C-A5A1A8B4C03D}" type="datetime1">
              <a:rPr lang="nb-NO" smtClean="0"/>
              <a:t>09.05.2023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Terje Aasheim 19.04.23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0E3A1-A497-4587-AE77-B1D1650E0B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053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1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FB54BAE-3FC1-ECD0-B27D-5302C848D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82" y="42112"/>
            <a:ext cx="9211705" cy="635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10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Calibri" charset="0"/>
              </a:rPr>
              <a:t>Anbefalinger</a:t>
            </a:r>
          </a:p>
        </p:txBody>
      </p:sp>
      <p:sp>
        <p:nvSpPr>
          <p:cNvPr id="67586" name="Plassholder for innhold 2"/>
          <p:cNvSpPr>
            <a:spLocks noGrp="1"/>
          </p:cNvSpPr>
          <p:nvPr>
            <p:ph idx="1"/>
          </p:nvPr>
        </p:nvSpPr>
        <p:spPr>
          <a:xfrm>
            <a:off x="1981200" y="1600200"/>
            <a:ext cx="8362950" cy="4781550"/>
          </a:xfrm>
        </p:spPr>
        <p:txBody>
          <a:bodyPr/>
          <a:lstStyle/>
          <a:p>
            <a:r>
              <a:rPr lang="nb-NO">
                <a:latin typeface="Calibri" charset="0"/>
              </a:rPr>
              <a:t>Preop: </a:t>
            </a:r>
            <a:br>
              <a:rPr lang="nb-NO">
                <a:latin typeface="Calibri" charset="0"/>
              </a:rPr>
            </a:br>
            <a:r>
              <a:rPr lang="nb-NO">
                <a:latin typeface="Calibri" charset="0"/>
              </a:rPr>
              <a:t>Hårfjerning, urinprøve, drape, oppvarming av operasjonsstue</a:t>
            </a:r>
            <a:r>
              <a:rPr lang="nb-NO">
                <a:latin typeface="Calibri" charset="0"/>
                <a:sym typeface="Wingdings" charset="0"/>
              </a:rPr>
              <a:t> Ingen effekt</a:t>
            </a:r>
          </a:p>
          <a:p>
            <a:r>
              <a:rPr lang="nb-NO">
                <a:latin typeface="Calibri" charset="0"/>
                <a:sym typeface="Wingdings" charset="0"/>
              </a:rPr>
              <a:t>Perop:</a:t>
            </a:r>
            <a:br>
              <a:rPr lang="nb-NO">
                <a:latin typeface="Calibri" charset="0"/>
                <a:sym typeface="Wingdings" charset="0"/>
              </a:rPr>
            </a:br>
            <a:r>
              <a:rPr lang="nb-NO">
                <a:latin typeface="Calibri" charset="0"/>
                <a:sym typeface="Wingdings" charset="0"/>
              </a:rPr>
              <a:t>Romdrakt, urinkateter, tourniket! (TKA) Ingen effekt</a:t>
            </a:r>
          </a:p>
          <a:p>
            <a:r>
              <a:rPr lang="nb-NO">
                <a:latin typeface="Calibri" charset="0"/>
                <a:sym typeface="Wingdings" charset="0"/>
              </a:rPr>
              <a:t>Postop:</a:t>
            </a:r>
            <a:br>
              <a:rPr lang="nb-NO">
                <a:latin typeface="Calibri" charset="0"/>
                <a:sym typeface="Wingdings" charset="0"/>
              </a:rPr>
            </a:br>
            <a:r>
              <a:rPr lang="nb-NO">
                <a:latin typeface="Calibri" charset="0"/>
                <a:sym typeface="Wingdings" charset="0"/>
              </a:rPr>
              <a:t>Ingen evidens for restriksjoner i mobilisering</a:t>
            </a:r>
            <a:br>
              <a:rPr lang="nb-NO">
                <a:latin typeface="Calibri" charset="0"/>
                <a:sym typeface="Wingdings" charset="0"/>
              </a:rPr>
            </a:br>
            <a:r>
              <a:rPr lang="nb-NO">
                <a:latin typeface="Calibri" charset="0"/>
                <a:sym typeface="Wingdings" charset="0"/>
              </a:rPr>
              <a:t>NSAID, flyreise og tidlig mobilisering kan tillates</a:t>
            </a:r>
            <a:br>
              <a:rPr lang="nb-NO">
                <a:latin typeface="Calibri" charset="0"/>
                <a:sym typeface="Wingdings" charset="0"/>
              </a:rPr>
            </a:br>
            <a:r>
              <a:rPr lang="nb-NO">
                <a:latin typeface="Calibri" charset="0"/>
                <a:sym typeface="Wingdings" charset="0"/>
              </a:rPr>
              <a:t>Transfusjonsgrense 7.5-8.0 tolereres godt</a:t>
            </a:r>
            <a:endParaRPr lang="nb-NO">
              <a:latin typeface="Calibri" charset="0"/>
            </a:endParaRPr>
          </a:p>
        </p:txBody>
      </p:sp>
      <p:sp>
        <p:nvSpPr>
          <p:cNvPr id="67587" name="Plassholder for lysbildenumm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FE5255-0CCF-6C4C-A5C8-53712458B9CC}" type="slidenum">
              <a:rPr lang="nb-NO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10</a:t>
            </a:fld>
            <a:endParaRPr lang="nb-NO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pic>
        <p:nvPicPr>
          <p:cNvPr id="1026" name="Picture 2" descr="Overturning Myths in Introductory Psychology – Association for  Psychological Science – APS">
            <a:extLst>
              <a:ext uri="{FF2B5EF4-FFF2-40B4-BE49-F238E27FC236}">
                <a16:creationId xmlns:a16="http://schemas.microsoft.com/office/drawing/2014/main" id="{2DB07B15-4B4E-BE64-0C3E-1F23D468B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190" y="557630"/>
            <a:ext cx="2391134" cy="166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11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FD14FDA-DBFD-4029-8E7B-BB2AFF0595F4}" type="slidenum">
              <a:rPr lang="nb-NO" altLang="nb-NO"/>
              <a:pPr eaLnBrk="1" hangingPunct="1"/>
              <a:t>11</a:t>
            </a:fld>
            <a:endParaRPr lang="nb-NO" alt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t="2224" b="86737"/>
          <a:stretch/>
        </p:blipFill>
        <p:spPr>
          <a:xfrm>
            <a:off x="927685" y="625641"/>
            <a:ext cx="5457074" cy="649705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D3C5EF5-DA54-C98E-FEFC-D5E9A433C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43AE412-4E43-09D0-EFB1-0BB3747C8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693" y="1822367"/>
            <a:ext cx="7080614" cy="32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08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25A9-6E27-442C-9795-9CBB6AB08663}" type="slidenum">
              <a:rPr lang="nb-NO" smtClean="0"/>
              <a:t>12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E33764F-25EE-53F7-A7DE-BB2F71AC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</p:spTree>
    <p:extLst>
      <p:ext uri="{BB962C8B-B14F-4D97-AF65-F5344CB8AC3E}">
        <p14:creationId xmlns:p14="http://schemas.microsoft.com/office/powerpoint/2010/main" val="2900442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990874FA-DA79-C4C1-F70B-D846D9C96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CAS – Computer </a:t>
            </a:r>
            <a:r>
              <a:rPr lang="nb-NO" dirty="0" err="1"/>
              <a:t>Assisted</a:t>
            </a:r>
            <a:r>
              <a:rPr lang="nb-NO" dirty="0"/>
              <a:t> </a:t>
            </a:r>
            <a:r>
              <a:rPr lang="nb-NO" dirty="0" err="1"/>
              <a:t>Surgery</a:t>
            </a:r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91DCB60B-71A7-53BB-06DE-A6A23B6DA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High </a:t>
            </a:r>
            <a:r>
              <a:rPr lang="nb-NO" dirty="0" err="1"/>
              <a:t>tech</a:t>
            </a:r>
            <a:endParaRPr lang="nb-NO" dirty="0"/>
          </a:p>
          <a:p>
            <a:r>
              <a:rPr lang="nb-NO" dirty="0"/>
              <a:t>Kostnadsgevinst?</a:t>
            </a:r>
          </a:p>
          <a:p>
            <a:r>
              <a:rPr lang="nb-NO" dirty="0"/>
              <a:t>Helseøkonomi?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30478016-F41F-5781-BA10-793A06581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9AA1446-6453-347F-8AEF-202949AB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13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FFBEA99-3DA2-5FD9-7E78-0CE4601C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408" y="2003508"/>
            <a:ext cx="6487874" cy="3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91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b="1"/>
              <a:t>Observasjon</a:t>
            </a:r>
            <a:endParaRPr lang="nb-NO"/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nb-NO" dirty="0"/>
              <a:t>Postoperativ avdeling 1 døgn</a:t>
            </a:r>
          </a:p>
          <a:p>
            <a:pPr eaLnBrk="1" hangingPunct="1">
              <a:defRPr/>
            </a:pPr>
            <a:r>
              <a:rPr lang="nb-NO" dirty="0"/>
              <a:t>Respirasjon/O2-metning</a:t>
            </a:r>
          </a:p>
          <a:p>
            <a:pPr eaLnBrk="1" hangingPunct="1">
              <a:defRPr/>
            </a:pPr>
            <a:r>
              <a:rPr lang="nb-NO" dirty="0"/>
              <a:t>Blødning/hevelse</a:t>
            </a:r>
          </a:p>
          <a:p>
            <a:pPr eaLnBrk="1" hangingPunct="1">
              <a:defRPr/>
            </a:pPr>
            <a:r>
              <a:rPr lang="nb-NO" dirty="0" err="1"/>
              <a:t>Tp</a:t>
            </a:r>
            <a:r>
              <a:rPr lang="nb-NO" dirty="0"/>
              <a:t>., puls og blodtrykk</a:t>
            </a:r>
          </a:p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2EE4C4-D8D0-4048-8FDC-C81DCB3B4852}" type="slidenum">
              <a:rPr lang="nb-NO" altLang="nb-NO"/>
              <a:pPr eaLnBrk="1" hangingPunct="1"/>
              <a:t>14</a:t>
            </a:fld>
            <a:endParaRPr lang="nb-NO" altLang="nb-NO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33D19A1-796A-317E-29D0-512061CE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pic>
        <p:nvPicPr>
          <p:cNvPr id="4" name="Picture 13" descr="CCA Series: CCA Documentation - Sabeza HR : Sabeza HR">
            <a:extLst>
              <a:ext uri="{FF2B5EF4-FFF2-40B4-BE49-F238E27FC236}">
                <a16:creationId xmlns:a16="http://schemas.microsoft.com/office/drawing/2014/main" id="{EA01C68A-903A-7674-01F1-4EF8F204E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177" y="1690688"/>
            <a:ext cx="2975225" cy="29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27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b="1" dirty="0"/>
              <a:t>Post operativt</a:t>
            </a:r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b-NO" dirty="0" err="1"/>
              <a:t>Fragmin</a:t>
            </a:r>
            <a:r>
              <a:rPr lang="nb-NO" dirty="0"/>
              <a:t> 5000 IE sc./</a:t>
            </a:r>
            <a:r>
              <a:rPr lang="nb-NO" dirty="0" err="1"/>
              <a:t>Klexane</a:t>
            </a:r>
            <a:r>
              <a:rPr lang="nb-NO" dirty="0"/>
              <a:t> 40mg x 1 på sykehuset</a:t>
            </a:r>
          </a:p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r>
              <a:rPr lang="nb-NO" dirty="0"/>
              <a:t>Peroral behandling etter utskrivelse (DOAK) totalt 10 dager </a:t>
            </a:r>
            <a:r>
              <a:rPr lang="nb-NO" dirty="0" err="1"/>
              <a:t>p.o</a:t>
            </a:r>
            <a:r>
              <a:rPr lang="nb-NO" dirty="0"/>
              <a:t>.</a:t>
            </a:r>
          </a:p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r>
              <a:rPr lang="nb-NO" dirty="0"/>
              <a:t>Kun </a:t>
            </a:r>
            <a:r>
              <a:rPr lang="nb-NO" dirty="0" err="1"/>
              <a:t>acetylsalicylsyre</a:t>
            </a:r>
            <a:r>
              <a:rPr lang="nb-NO" dirty="0"/>
              <a:t> tilstrekkelig? (Ja)</a:t>
            </a:r>
          </a:p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09B0E6-BE5F-4343-B3D8-798D096980DA}" type="slidenum">
              <a:rPr lang="nb-NO" altLang="nb-NO"/>
              <a:pPr eaLnBrk="1" hangingPunct="1"/>
              <a:t>15</a:t>
            </a:fld>
            <a:endParaRPr lang="nb-NO" altLang="nb-NO"/>
          </a:p>
        </p:txBody>
      </p:sp>
      <p:sp>
        <p:nvSpPr>
          <p:cNvPr id="2" name="AutoShape 2" descr="Please Stop Cracking These Jokes on Coronavirus Now That WHO Has Declared  it a Pandem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0482" name="Picture 2" descr="Eliquis 2.5mg Tablet 10&amp;#39;S (C) - 3Med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65" y="3761581"/>
            <a:ext cx="372427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E92DE2E-52C4-8720-991A-1DEC72B0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</p:spTree>
    <p:extLst>
      <p:ext uri="{BB962C8B-B14F-4D97-AF65-F5344CB8AC3E}">
        <p14:creationId xmlns:p14="http://schemas.microsoft.com/office/powerpoint/2010/main" val="313326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b="1" dirty="0"/>
              <a:t>Viktig å oppdage komplikasjoner</a:t>
            </a:r>
            <a:endParaRPr lang="nb-NO" dirty="0"/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dirty="0"/>
              <a:t>Sårinfeksjon</a:t>
            </a:r>
          </a:p>
          <a:p>
            <a:pPr eaLnBrk="1" hangingPunct="1">
              <a:defRPr/>
            </a:pPr>
            <a:r>
              <a:rPr lang="nb-NO" dirty="0"/>
              <a:t>Blødning</a:t>
            </a:r>
          </a:p>
          <a:p>
            <a:pPr eaLnBrk="1" hangingPunct="1">
              <a:defRPr/>
            </a:pPr>
            <a:r>
              <a:rPr lang="nb-NO" dirty="0"/>
              <a:t>Hjerte-/lungesvikt</a:t>
            </a:r>
          </a:p>
          <a:p>
            <a:pPr eaLnBrk="1" hangingPunct="1">
              <a:defRPr/>
            </a:pPr>
            <a:r>
              <a:rPr lang="nb-NO" dirty="0" err="1"/>
              <a:t>Decubitus</a:t>
            </a:r>
            <a:endParaRPr lang="nb-NO" dirty="0"/>
          </a:p>
          <a:p>
            <a:pPr eaLnBrk="1" hangingPunct="1">
              <a:defRPr/>
            </a:pPr>
            <a:r>
              <a:rPr lang="nb-NO" dirty="0"/>
              <a:t>DVT/lungeemboli</a:t>
            </a:r>
          </a:p>
          <a:p>
            <a:pPr eaLnBrk="1" hangingPunct="1">
              <a:defRPr/>
            </a:pPr>
            <a:r>
              <a:rPr lang="nb-NO" dirty="0"/>
              <a:t>UVI</a:t>
            </a:r>
          </a:p>
          <a:p>
            <a:pPr eaLnBrk="1" hangingPunct="1">
              <a:defRPr/>
            </a:pPr>
            <a:r>
              <a:rPr lang="nb-NO" dirty="0"/>
              <a:t>Pneumoni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3638DE2-B4F5-49AB-93CC-E8E0B46D4B32}" type="slidenum">
              <a:rPr lang="nb-NO" altLang="nb-NO"/>
              <a:pPr eaLnBrk="1" hangingPunct="1"/>
              <a:t>16</a:t>
            </a:fld>
            <a:endParaRPr lang="nb-NO" alt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Terje Aasheim 19.04.23</a:t>
            </a:r>
          </a:p>
        </p:txBody>
      </p:sp>
      <p:pic>
        <p:nvPicPr>
          <p:cNvPr id="8" name="Picture 2" descr="38 Orthopedic nursing ideas | orthopedic nursing, nurse, nurse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261" y="1468062"/>
            <a:ext cx="3412866" cy="433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697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Infeksjoner!  1(-2)%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17</a:t>
            </a:fld>
            <a:endParaRPr lang="nb-NO"/>
          </a:p>
        </p:txBody>
      </p:sp>
      <p:pic>
        <p:nvPicPr>
          <p:cNvPr id="21508" name="Picture 4" descr="Spooky ghost Royalty Free Vector Image - Vecto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2639" b="8061"/>
          <a:stretch/>
        </p:blipFill>
        <p:spPr bwMode="auto">
          <a:xfrm>
            <a:off x="1494605" y="1690688"/>
            <a:ext cx="3588051" cy="455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137" y="2221832"/>
            <a:ext cx="3932542" cy="27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13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762000">
              <a:defRPr/>
            </a:pPr>
            <a:r>
              <a:rPr lang="nb-NO"/>
              <a:t>Proteseinfeksjon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lIns="92075" tIns="46038" rIns="92075" bIns="46038" rtlCol="0">
            <a:normAutofit/>
          </a:bodyPr>
          <a:lstStyle/>
          <a:p>
            <a:pPr marL="285750" indent="-285750" defTabSz="762000">
              <a:defRPr/>
            </a:pPr>
            <a:r>
              <a:rPr lang="nb-NO" dirty="0"/>
              <a:t>Kontaminering </a:t>
            </a:r>
            <a:r>
              <a:rPr lang="nb-NO" dirty="0" err="1"/>
              <a:t>peroperativt</a:t>
            </a:r>
            <a:endParaRPr lang="nb-NO" dirty="0"/>
          </a:p>
          <a:p>
            <a:pPr lvl="1" defTabSz="762000">
              <a:defRPr/>
            </a:pPr>
            <a:r>
              <a:rPr lang="nb-NO" dirty="0"/>
              <a:t>personalet</a:t>
            </a:r>
          </a:p>
          <a:p>
            <a:pPr lvl="1" defTabSz="762000">
              <a:defRPr/>
            </a:pPr>
            <a:r>
              <a:rPr lang="nb-NO" dirty="0" err="1"/>
              <a:t>op.stueluft</a:t>
            </a:r>
            <a:endParaRPr lang="nb-NO" dirty="0"/>
          </a:p>
          <a:p>
            <a:pPr lvl="1" defTabSz="762000">
              <a:defRPr/>
            </a:pPr>
            <a:r>
              <a:rPr lang="nb-NO" dirty="0"/>
              <a:t>pasienten selv</a:t>
            </a:r>
          </a:p>
          <a:p>
            <a:pPr lvl="1" defTabSz="762000">
              <a:buNone/>
              <a:defRPr/>
            </a:pPr>
            <a:endParaRPr lang="nb-NO" dirty="0"/>
          </a:p>
          <a:p>
            <a:pPr marL="285750" indent="-285750" defTabSz="762000">
              <a:buNone/>
              <a:defRPr/>
            </a:pPr>
            <a:r>
              <a:rPr lang="nb-NO" dirty="0"/>
              <a:t>Hematogen spredning</a:t>
            </a:r>
          </a:p>
          <a:p>
            <a:pPr marL="285750" indent="-285750" defTabSz="762000">
              <a:buNone/>
              <a:defRPr/>
            </a:pPr>
            <a:endParaRPr lang="nb-NO" dirty="0"/>
          </a:p>
          <a:p>
            <a:pPr marL="285750" indent="-285750" defTabSz="762000">
              <a:buNone/>
              <a:defRPr/>
            </a:pPr>
            <a:r>
              <a:rPr lang="nb-NO" i="1" dirty="0">
                <a:solidFill>
                  <a:srgbClr val="FF0000"/>
                </a:solidFill>
              </a:rPr>
              <a:t>Problem</a:t>
            </a:r>
            <a:r>
              <a:rPr lang="nb-NO" dirty="0"/>
              <a:t>: </a:t>
            </a:r>
            <a:r>
              <a:rPr lang="nb-NO" dirty="0" err="1"/>
              <a:t>Biofilmdannelse</a:t>
            </a:r>
            <a:endParaRPr lang="nb-NO" dirty="0"/>
          </a:p>
          <a:p>
            <a:pPr marL="285750" indent="-285750" defTabSz="762000">
              <a:buNone/>
              <a:defRPr/>
            </a:pPr>
            <a:r>
              <a:rPr lang="nb-NO" dirty="0"/>
              <a:t>		        Multiresistente  bakterier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90ED2F-7AEF-4DBC-94C4-F2913F4B88F3}" type="slidenum">
              <a:rPr lang="nb-NO" altLang="nb-NO"/>
              <a:pPr eaLnBrk="1" hangingPunct="1"/>
              <a:t>18</a:t>
            </a:fld>
            <a:endParaRPr lang="nb-NO" altLang="nb-NO"/>
          </a:p>
        </p:txBody>
      </p:sp>
      <p:pic>
        <p:nvPicPr>
          <p:cNvPr id="18436" name="Picture 4" descr="People Are Influenced More By Mobile Ads If They&amp;#39;re On A Crowded Train |  Centi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55" y="1387642"/>
            <a:ext cx="6156994" cy="39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CF5482A-92E0-1C7D-8EB0-ADB7170E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</p:spTree>
    <p:extLst>
      <p:ext uri="{BB962C8B-B14F-4D97-AF65-F5344CB8AC3E}">
        <p14:creationId xmlns:p14="http://schemas.microsoft.com/office/powerpoint/2010/main" val="282998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defTabSz="762000">
              <a:defRPr/>
            </a:pPr>
            <a:r>
              <a:rPr lang="nb-NO"/>
              <a:t>Bakterier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57709"/>
            <a:ext cx="10515600" cy="4351338"/>
          </a:xfrm>
        </p:spPr>
        <p:txBody>
          <a:bodyPr vert="horz" lIns="92075" tIns="46038" rIns="92075" bIns="46038" rtlCol="0">
            <a:normAutofit/>
          </a:bodyPr>
          <a:lstStyle/>
          <a:p>
            <a:pPr marL="285750" indent="-285750" defTabSz="762000">
              <a:defRPr/>
            </a:pPr>
            <a:r>
              <a:rPr lang="nb-NO" dirty="0"/>
              <a:t>Stafylokokker (60%)</a:t>
            </a:r>
          </a:p>
          <a:p>
            <a:pPr lvl="1" defTabSz="762000">
              <a:defRPr/>
            </a:pPr>
            <a:r>
              <a:rPr lang="nb-NO" dirty="0" err="1"/>
              <a:t>Koagulase</a:t>
            </a:r>
            <a:r>
              <a:rPr lang="nb-NO" dirty="0"/>
              <a:t> </a:t>
            </a:r>
            <a:r>
              <a:rPr lang="nb-NO" dirty="0" err="1"/>
              <a:t>neg</a:t>
            </a:r>
            <a:r>
              <a:rPr lang="nb-NO" dirty="0"/>
              <a:t>. stafylokokker</a:t>
            </a:r>
          </a:p>
          <a:p>
            <a:pPr lvl="1" defTabSz="762000">
              <a:buNone/>
              <a:defRPr/>
            </a:pPr>
            <a:endParaRPr lang="nb-NO" dirty="0"/>
          </a:p>
          <a:p>
            <a:pPr marL="285750" indent="-285750" defTabSz="762000">
              <a:defRPr/>
            </a:pPr>
            <a:r>
              <a:rPr lang="nb-NO" dirty="0" err="1"/>
              <a:t>Enterokokker</a:t>
            </a:r>
            <a:endParaRPr lang="nb-NO" dirty="0"/>
          </a:p>
          <a:p>
            <a:pPr marL="285750" indent="-285750" defTabSz="762000">
              <a:buNone/>
              <a:defRPr/>
            </a:pPr>
            <a:endParaRPr lang="nb-NO" dirty="0"/>
          </a:p>
          <a:p>
            <a:pPr marL="285750" indent="-285750" defTabSz="762000">
              <a:defRPr/>
            </a:pPr>
            <a:r>
              <a:rPr lang="nb-NO" dirty="0"/>
              <a:t>Streptokokker</a:t>
            </a:r>
          </a:p>
          <a:p>
            <a:pPr marL="285750" indent="-285750" defTabSz="762000">
              <a:buNone/>
              <a:defRPr/>
            </a:pPr>
            <a:endParaRPr lang="nb-NO" dirty="0"/>
          </a:p>
          <a:p>
            <a:pPr marL="285750" indent="-285750" defTabSz="762000">
              <a:defRPr/>
            </a:pPr>
            <a:r>
              <a:rPr lang="nb-NO" dirty="0"/>
              <a:t>Anaerobe bakterier (10%)</a:t>
            </a:r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19</a:t>
            </a:fld>
            <a:endParaRPr lang="nb-NO"/>
          </a:p>
        </p:txBody>
      </p:sp>
      <p:pic>
        <p:nvPicPr>
          <p:cNvPr id="20482" name="Picture 2" descr="Genetic changes tracked as bacteria become a fatal inf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99" y="973680"/>
            <a:ext cx="1191991" cy="15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זיהומים אנטרוקוקסי (VRE): משמעות ואמצעי זהירות - עור-בעיות-ו-טיפולים - 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19" y="2216147"/>
            <a:ext cx="1198270" cy="15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streptokokker – Store medisinske leksik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36" y="3853878"/>
            <a:ext cx="1479665" cy="110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Vi velger det beste verktøyet for cesspools og septiktanker: aster, topas,  tank, review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101" y="5110930"/>
            <a:ext cx="1637585" cy="123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9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FB54BAE-3FC1-ECD0-B27D-5302C848D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82" y="42112"/>
            <a:ext cx="9211705" cy="6358688"/>
          </a:xfrm>
          <a:prstGeom prst="rect">
            <a:avLst/>
          </a:prstGeom>
        </p:spPr>
      </p:pic>
      <p:sp>
        <p:nvSpPr>
          <p:cNvPr id="4" name="Pil: venstre 3">
            <a:extLst>
              <a:ext uri="{FF2B5EF4-FFF2-40B4-BE49-F238E27FC236}">
                <a16:creationId xmlns:a16="http://schemas.microsoft.com/office/drawing/2014/main" id="{37F533D6-1F28-2552-D906-54F8387516D3}"/>
              </a:ext>
            </a:extLst>
          </p:cNvPr>
          <p:cNvSpPr/>
          <p:nvPr/>
        </p:nvSpPr>
        <p:spPr>
          <a:xfrm>
            <a:off x="6521116" y="2989846"/>
            <a:ext cx="643689" cy="16242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  <p:sp>
        <p:nvSpPr>
          <p:cNvPr id="5" name="Pil: venstre 4">
            <a:extLst>
              <a:ext uri="{FF2B5EF4-FFF2-40B4-BE49-F238E27FC236}">
                <a16:creationId xmlns:a16="http://schemas.microsoft.com/office/drawing/2014/main" id="{C74E6598-955C-A1C6-25F3-D64B21432C4C}"/>
              </a:ext>
            </a:extLst>
          </p:cNvPr>
          <p:cNvSpPr/>
          <p:nvPr/>
        </p:nvSpPr>
        <p:spPr>
          <a:xfrm>
            <a:off x="5596690" y="6232358"/>
            <a:ext cx="587542" cy="123992"/>
          </a:xfrm>
          <a:prstGeom prst="leftArrow">
            <a:avLst>
              <a:gd name="adj1" fmla="val 5714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7973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Komplikasjoner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20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t="29659" r="55914" b="28975"/>
          <a:stretch/>
        </p:blipFill>
        <p:spPr>
          <a:xfrm>
            <a:off x="4451685" y="1770213"/>
            <a:ext cx="5777394" cy="4378275"/>
          </a:xfrm>
          <a:prstGeom prst="rect">
            <a:avLst/>
          </a:prstGeom>
        </p:spPr>
      </p:pic>
      <p:pic>
        <p:nvPicPr>
          <p:cNvPr id="9" name="Picture 18" descr="Lite om postoperative komplikasjoner | Tidsskrift for Den norske  legefore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8140"/>
            <a:ext cx="2435224" cy="431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699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b-NO" altLang="nb-NO" b="1" dirty="0"/>
              <a:t>Rehabilitering</a:t>
            </a:r>
          </a:p>
        </p:txBody>
      </p:sp>
      <p:sp>
        <p:nvSpPr>
          <p:cNvPr id="61443" name="Plassholder for innhold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nb-NO" altLang="nb-NO" dirty="0"/>
              <a:t>Opp å stå samme dag</a:t>
            </a:r>
          </a:p>
          <a:p>
            <a:pPr eaLnBrk="1" hangingPunct="1"/>
            <a:endParaRPr lang="nb-NO" altLang="nb-NO" dirty="0"/>
          </a:p>
          <a:p>
            <a:pPr eaLnBrk="1" hangingPunct="1"/>
            <a:r>
              <a:rPr lang="nb-NO" altLang="nb-NO" dirty="0"/>
              <a:t>Ankeløvelser, knipeøvelser med tærne</a:t>
            </a:r>
          </a:p>
          <a:p>
            <a:pPr eaLnBrk="1" hangingPunct="1"/>
            <a:endParaRPr lang="nb-NO" altLang="nb-NO" dirty="0"/>
          </a:p>
          <a:p>
            <a:pPr eaLnBrk="1" hangingPunct="1"/>
            <a:r>
              <a:rPr lang="nb-NO" altLang="nb-NO" dirty="0"/>
              <a:t>Løfte setet opp fra underlaget</a:t>
            </a:r>
          </a:p>
          <a:p>
            <a:pPr eaLnBrk="1" hangingPunct="1"/>
            <a:endParaRPr lang="nb-NO" altLang="nb-NO" dirty="0"/>
          </a:p>
          <a:p>
            <a:pPr eaLnBrk="1" hangingPunct="1"/>
            <a:r>
              <a:rPr lang="nb-NO" altLang="nb-NO" dirty="0"/>
              <a:t>Fleksjon/ekstensjon/abduksjon</a:t>
            </a:r>
          </a:p>
          <a:p>
            <a:pPr eaLnBrk="1" hangingPunct="1"/>
            <a:endParaRPr lang="nb-NO" altLang="nb-NO" dirty="0"/>
          </a:p>
          <a:p>
            <a:pPr eaLnBrk="1" hangingPunct="1"/>
            <a:r>
              <a:rPr lang="nb-NO" altLang="nb-NO" dirty="0"/>
              <a:t>Gang-/trappetrening</a:t>
            </a:r>
          </a:p>
          <a:p>
            <a:pPr eaLnBrk="1" hangingPunct="1"/>
            <a:endParaRPr lang="nb-NO" altLang="nb-NO" dirty="0"/>
          </a:p>
          <a:p>
            <a:pPr eaLnBrk="1" hangingPunct="1"/>
            <a:r>
              <a:rPr lang="nb-NO" altLang="nb-NO" dirty="0"/>
              <a:t>Utskrivelse 3. dag (Fast </a:t>
            </a:r>
            <a:r>
              <a:rPr lang="nb-NO" altLang="nb-NO" dirty="0" err="1"/>
              <a:t>track</a:t>
            </a:r>
            <a:r>
              <a:rPr lang="nb-NO" altLang="nb-NO" dirty="0"/>
              <a:t>…?)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31" y="2500373"/>
            <a:ext cx="2042326" cy="404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B773298-E512-A9C7-4154-6DFD0D5CC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16CD1C8-6FE5-3768-F227-35BD2E32B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49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b="1" dirty="0"/>
              <a:t>Forebygge luksasjoner</a:t>
            </a:r>
            <a:endParaRPr lang="nb-NO" dirty="0"/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r>
              <a:rPr lang="nb-NO" dirty="0"/>
              <a:t>Unngå ”forbudte” bevegelser</a:t>
            </a:r>
          </a:p>
          <a:p>
            <a:pPr lvl="1">
              <a:defRPr/>
            </a:pPr>
            <a:r>
              <a:rPr lang="nb-NO" dirty="0"/>
              <a:t>Dyp fleksjon (</a:t>
            </a:r>
            <a:r>
              <a:rPr lang="nb-NO" dirty="0" err="1"/>
              <a:t>doforhøyer</a:t>
            </a:r>
            <a:r>
              <a:rPr lang="nb-NO" dirty="0"/>
              <a:t>)</a:t>
            </a:r>
          </a:p>
          <a:p>
            <a:pPr lvl="1">
              <a:defRPr/>
            </a:pPr>
            <a:r>
              <a:rPr lang="nb-NO" dirty="0"/>
              <a:t>Fleksjon/</a:t>
            </a:r>
            <a:r>
              <a:rPr lang="nb-NO" dirty="0" err="1"/>
              <a:t>innadrotasjon</a:t>
            </a:r>
            <a:r>
              <a:rPr lang="nb-NO" dirty="0"/>
              <a:t> (bakre tilgang)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4A7D74C-2879-4EA2-A2A5-375064977DA8}" type="slidenum">
              <a:rPr lang="nb-NO" altLang="nb-NO"/>
              <a:pPr eaLnBrk="1" hangingPunct="1"/>
              <a:t>22</a:t>
            </a:fld>
            <a:endParaRPr lang="nb-NO" altLang="nb-NO"/>
          </a:p>
        </p:txBody>
      </p:sp>
      <p:pic>
        <p:nvPicPr>
          <p:cNvPr id="6" name="Picture 2" descr="Women With No Class Quotes. Quotes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76" y="2494337"/>
            <a:ext cx="3018339" cy="4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mg7.custompublish.com/getfile.php/1971187.1537.dtsuetpata/Ildri+Gr%C3%B8nli+IMG_0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10" y="1825625"/>
            <a:ext cx="3305343" cy="220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23213" r="6609" b="10376"/>
          <a:stretch>
            <a:fillRect/>
          </a:stretch>
        </p:blipFill>
        <p:spPr bwMode="auto">
          <a:xfrm>
            <a:off x="9736796" y="363371"/>
            <a:ext cx="2069440" cy="240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C98CA07-BF87-EEFB-42BA-EE98D1737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</p:spTree>
    <p:extLst>
      <p:ext uri="{BB962C8B-B14F-4D97-AF65-F5344CB8AC3E}">
        <p14:creationId xmlns:p14="http://schemas.microsoft.com/office/powerpoint/2010/main" val="4045165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b="1"/>
              <a:t>Rehabilitering</a:t>
            </a:r>
            <a:endParaRPr lang="nb-NO"/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nb-NO" dirty="0"/>
              <a:t>Røntgenkontroll før avreise</a:t>
            </a:r>
          </a:p>
          <a:p>
            <a:pPr>
              <a:defRPr/>
            </a:pPr>
            <a:r>
              <a:rPr lang="nb-NO" dirty="0"/>
              <a:t>Krykketrening</a:t>
            </a:r>
          </a:p>
          <a:p>
            <a:pPr>
              <a:defRPr/>
            </a:pPr>
            <a:r>
              <a:rPr lang="nb-NO" dirty="0"/>
              <a:t>Hospitalisering 3 dager, forflytnings-/trappetrening</a:t>
            </a:r>
          </a:p>
          <a:p>
            <a:pPr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(Del-)belastning med krykkestøtte i 4-6 uker</a:t>
            </a:r>
          </a:p>
          <a:p>
            <a:pPr>
              <a:defRPr/>
            </a:pPr>
            <a:r>
              <a:rPr lang="nb-NO" dirty="0"/>
              <a:t>kontroll med røntgen 2-3 </a:t>
            </a:r>
            <a:r>
              <a:rPr lang="nb-NO" dirty="0" err="1"/>
              <a:t>mndr</a:t>
            </a:r>
            <a:r>
              <a:rPr lang="nb-NO" dirty="0"/>
              <a:t> </a:t>
            </a:r>
            <a:r>
              <a:rPr lang="nb-NO" dirty="0" err="1"/>
              <a:t>postop</a:t>
            </a:r>
            <a:endParaRPr lang="nb-NO" dirty="0"/>
          </a:p>
          <a:p>
            <a:pPr>
              <a:defRPr/>
            </a:pPr>
            <a:r>
              <a:rPr lang="nb-NO" dirty="0"/>
              <a:t>Kontroll hos dedikert fysioterapeut SiV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b-NO" dirty="0"/>
              <a:t>Fysioterapi lokalt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nb-NO" dirty="0"/>
              <a:t>	</a:t>
            </a: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5649746" y="584994"/>
          <a:ext cx="446254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308240" imgH="2078280" progId="MS_ClipArt_Gallery.2">
                  <p:embed/>
                </p:oleObj>
              </mc:Choice>
              <mc:Fallback>
                <p:oleObj name="Clip" r:id="rId2" imgW="1308240" imgH="2078280" progId="MS_ClipArt_Gallery.2">
                  <p:embed/>
                  <p:pic>
                    <p:nvPicPr>
                      <p:cNvPr id="102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9746" y="584994"/>
                        <a:ext cx="446254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8FAA0BE-C36A-4D00-8FFA-81CA02A7DCC2}" type="slidenum">
              <a:rPr lang="nb-NO" altLang="nb-NO"/>
              <a:pPr eaLnBrk="1" hangingPunct="1"/>
              <a:t>23</a:t>
            </a:fld>
            <a:endParaRPr lang="nb-NO" altLang="nb-NO"/>
          </a:p>
        </p:txBody>
      </p:sp>
      <p:pic>
        <p:nvPicPr>
          <p:cNvPr id="17417" name="Picture 9" descr="Old superhero stock vector. Illustration of grumpy, retired - 2865949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2"/>
          <a:stretch/>
        </p:blipFill>
        <p:spPr bwMode="auto">
          <a:xfrm>
            <a:off x="9068137" y="741696"/>
            <a:ext cx="2209464" cy="56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F8C1976-40F2-8970-F991-95E64BCA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</p:spTree>
    <p:extLst>
      <p:ext uri="{BB962C8B-B14F-4D97-AF65-F5344CB8AC3E}">
        <p14:creationId xmlns:p14="http://schemas.microsoft.com/office/powerpoint/2010/main" val="1141252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st Present and Future - 12 Inspiring Workplace Quotes">
            <a:extLst>
              <a:ext uri="{FF2B5EF4-FFF2-40B4-BE49-F238E27FC236}">
                <a16:creationId xmlns:a16="http://schemas.microsoft.com/office/drawing/2014/main" id="{9BB28E3E-106E-4D74-8D10-B62A9A1B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184786"/>
            <a:ext cx="6488428" cy="648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B46A121-CD97-4D53-96CD-17917EE2D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32" y="1789095"/>
            <a:ext cx="5379526" cy="3003796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20602908-1120-64D7-312F-371EC8FB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7523366-7E3C-B6FE-E98F-0156E182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166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7CC913B2-87AC-F2E4-D01C-F0D7428B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0975C1A-A16F-E672-84CA-33DBB5FB2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25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2C964FA-A5D1-7C1D-9FA5-1F33EF94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15" y="390529"/>
            <a:ext cx="6641826" cy="351371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AE73C8A-A6E4-05E5-E342-94C6B31F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54" y="4201835"/>
            <a:ext cx="5620039" cy="219086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F94CABD-33A8-D182-9331-F415DD1CA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710" y="3904248"/>
            <a:ext cx="6070912" cy="295925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447539F-BA9D-E1C0-FFBB-54877EBD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903" y="663362"/>
            <a:ext cx="2784348" cy="22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34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8D959470-FBC9-BDA1-E1B8-4B60F1918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Tilbakemeldinger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E3D1498-83BC-9F4B-1589-AA4DA2DD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D8736BE-08DF-69F2-34D4-9C9E5C3E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26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E179551-A940-2755-F40C-0BCDECB01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4" y="0"/>
            <a:ext cx="1162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75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5FD2284-5F44-D2FA-FDFE-80494754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AI – Kunstig intelligens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A150CC5-A185-6EA7-85E7-73906BFA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97" y="2089080"/>
            <a:ext cx="9932882" cy="412160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F72AEE1-7781-16AB-FFCC-A5E52DD77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689" y="208714"/>
            <a:ext cx="1085906" cy="163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26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ACC5B9-BCC8-4579-BB77-896AB08EB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06446"/>
            <a:ext cx="9144000" cy="2387600"/>
          </a:xfrm>
        </p:spPr>
        <p:txBody>
          <a:bodyPr/>
          <a:lstStyle/>
          <a:p>
            <a:r>
              <a:rPr lang="nb-NO" dirty="0"/>
              <a:t>CRISPR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A49501F-A8E9-4D22-A4D2-60F3752BA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8669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nb-NO" dirty="0"/>
              <a:t>	</a:t>
            </a:r>
            <a:r>
              <a:rPr lang="nb-NO" dirty="0" err="1"/>
              <a:t>Clustered</a:t>
            </a:r>
            <a:r>
              <a:rPr lang="nb-NO" dirty="0"/>
              <a:t> </a:t>
            </a:r>
            <a:r>
              <a:rPr lang="nb-NO" dirty="0" err="1"/>
              <a:t>Regularly</a:t>
            </a:r>
            <a:r>
              <a:rPr lang="nb-NO" dirty="0"/>
              <a:t> </a:t>
            </a:r>
            <a:r>
              <a:rPr lang="nb-NO" dirty="0" err="1"/>
              <a:t>Interspaced</a:t>
            </a:r>
            <a:r>
              <a:rPr lang="nb-NO" dirty="0"/>
              <a:t> Short </a:t>
            </a:r>
            <a:r>
              <a:rPr lang="nb-NO" dirty="0" err="1"/>
              <a:t>Palindromic</a:t>
            </a:r>
            <a:r>
              <a:rPr lang="nb-NO" dirty="0"/>
              <a:t> </a:t>
            </a:r>
            <a:r>
              <a:rPr lang="nb-NO" dirty="0" err="1"/>
              <a:t>Repeats</a:t>
            </a:r>
            <a:endParaRPr lang="nb-NO" dirty="0"/>
          </a:p>
          <a:p>
            <a:pPr algn="l"/>
            <a:endParaRPr lang="nb-NO" dirty="0"/>
          </a:p>
          <a:p>
            <a:pPr algn="l"/>
            <a:r>
              <a:rPr lang="nb-NO" dirty="0"/>
              <a:t>	Slutten på en rekke sykdommer og genetiske lidelser?</a:t>
            </a:r>
          </a:p>
          <a:p>
            <a:pPr algn="l"/>
            <a:r>
              <a:rPr lang="nb-NO" dirty="0"/>
              <a:t>	Eller slutten på menneskeheten slik vi kjenner den?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9EC0BE5-12D4-4A92-B402-D6AC772D8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4" t="10822" r="1623" b="11689"/>
          <a:stretch/>
        </p:blipFill>
        <p:spPr>
          <a:xfrm>
            <a:off x="2818395" y="549017"/>
            <a:ext cx="5851826" cy="2885612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93312AF-04FD-5B07-180A-12F406947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8C15A93-6A51-A0E0-F87A-313083B9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5580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home</a:t>
            </a:r>
            <a:r>
              <a:rPr lang="nb-NO" dirty="0"/>
              <a:t> </a:t>
            </a:r>
            <a:r>
              <a:rPr lang="nb-NO" dirty="0" err="1"/>
              <a:t>message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 fleste skal ikke opereres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Viktig å stille en god operasjonsindikasjon</a:t>
            </a:r>
          </a:p>
          <a:p>
            <a:endParaRPr lang="nb-NO" dirty="0"/>
          </a:p>
          <a:p>
            <a:r>
              <a:rPr lang="nb-NO" dirty="0"/>
              <a:t>Viktig å forebygge og oppdage komplikasjoner</a:t>
            </a:r>
          </a:p>
          <a:p>
            <a:pPr lvl="1"/>
            <a:r>
              <a:rPr lang="nb-NO" sz="1600" dirty="0"/>
              <a:t>Sårinfeksjon, blødning, hjerte-/lungesvikt, lungeemboli, </a:t>
            </a:r>
            <a:r>
              <a:rPr lang="nb-NO" sz="1600" dirty="0" err="1"/>
              <a:t>decubitus</a:t>
            </a:r>
            <a:r>
              <a:rPr lang="nb-NO" sz="1600" dirty="0"/>
              <a:t>, UVI, pneumoni </a:t>
            </a:r>
          </a:p>
          <a:p>
            <a:endParaRPr lang="nb-NO" dirty="0"/>
          </a:p>
          <a:p>
            <a:r>
              <a:rPr lang="nb-NO" dirty="0"/>
              <a:t>Viktig med rask opptrening/rehabilitering</a:t>
            </a:r>
          </a:p>
          <a:p>
            <a:pPr marL="457200" lvl="1" indent="0">
              <a:buNone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29</a:t>
            </a:fld>
            <a:endParaRPr lang="nb-NO"/>
          </a:p>
        </p:txBody>
      </p:sp>
      <p:pic>
        <p:nvPicPr>
          <p:cNvPr id="12290" name="Picture 2" descr="SoftBank&amp;#39;s Masayoshi Son&amp;#39;s &amp;#39;Vision&amp;#39; on investment may be off the mark - A reality  check | The Economic Tim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03" y="691440"/>
            <a:ext cx="3313197" cy="24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7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b="1"/>
              <a:t>Preoperativ forberedelse</a:t>
            </a:r>
            <a:r>
              <a:rPr lang="nb-NO"/>
              <a:t> </a:t>
            </a: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dirty="0"/>
              <a:t>Forundersøkelse  (sykepleier, fysioterapeut, anestesi)</a:t>
            </a:r>
          </a:p>
          <a:p>
            <a:pPr eaLnBrk="1" hangingPunct="1">
              <a:defRPr/>
            </a:pPr>
            <a:r>
              <a:rPr lang="nb-NO" dirty="0"/>
              <a:t>Fysioterapeut/informasjonsbrosjyre</a:t>
            </a:r>
          </a:p>
          <a:p>
            <a:pPr eaLnBrk="1" hangingPunct="1">
              <a:defRPr/>
            </a:pPr>
            <a:r>
              <a:rPr lang="nb-NO" dirty="0"/>
              <a:t>”Røntgen bekken” (kalibreringsbilde)+ aktuell hofte</a:t>
            </a:r>
          </a:p>
          <a:p>
            <a:pPr eaLnBrk="1" hangingPunct="1"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Innkomstprøver, SR, CRP, blodgruppe/</a:t>
            </a:r>
            <a:r>
              <a:rPr lang="nb-NO" dirty="0" err="1"/>
              <a:t>rhesus</a:t>
            </a:r>
            <a:r>
              <a:rPr lang="nb-NO" dirty="0"/>
              <a:t>, screening</a:t>
            </a:r>
          </a:p>
          <a:p>
            <a:pPr>
              <a:defRPr/>
            </a:pPr>
            <a:r>
              <a:rPr lang="nb-NO" dirty="0"/>
              <a:t>Urin </a:t>
            </a:r>
            <a:r>
              <a:rPr lang="nb-NO" dirty="0" err="1"/>
              <a:t>stix</a:t>
            </a:r>
            <a:r>
              <a:rPr lang="nb-NO" dirty="0"/>
              <a:t> (ikke nødvendig hvis ikke symptomer)</a:t>
            </a:r>
          </a:p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67E247-970E-45C5-8E15-EBCA78767E02}" type="slidenum">
              <a:rPr lang="nb-NO" altLang="nb-NO"/>
              <a:pPr eaLnBrk="1" hangingPunct="1"/>
              <a:t>3</a:t>
            </a:fld>
            <a:endParaRPr lang="nb-NO" altLang="nb-NO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ACCF6637-CB8F-5B5B-5AD9-40D3BF61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pic>
        <p:nvPicPr>
          <p:cNvPr id="4" name="Picture 2" descr="1,814,179 Preparation Stock Photos, Pictures &amp;amp; Royalty-Free Images - iStock">
            <a:extLst>
              <a:ext uri="{FF2B5EF4-FFF2-40B4-BE49-F238E27FC236}">
                <a16:creationId xmlns:a16="http://schemas.microsoft.com/office/drawing/2014/main" id="{A60BF9E8-F916-4B83-A91C-C6FC4E0F5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228" y="914400"/>
            <a:ext cx="2285207" cy="151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956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Jeanne </a:t>
            </a:r>
            <a:r>
              <a:rPr lang="nb-NO" dirty="0" err="1"/>
              <a:t>Calment</a:t>
            </a:r>
            <a:r>
              <a:rPr lang="nb-NO" dirty="0"/>
              <a:t>, 122 år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Portvin</a:t>
            </a:r>
          </a:p>
          <a:p>
            <a:r>
              <a:rPr lang="nb-NO" dirty="0"/>
              <a:t>Sjokolade</a:t>
            </a:r>
          </a:p>
          <a:p>
            <a:r>
              <a:rPr lang="nb-NO" dirty="0"/>
              <a:t>Olivenolje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Slutte litt tidligere med røyk enn </a:t>
            </a:r>
            <a:r>
              <a:rPr lang="nb-NO" dirty="0" err="1"/>
              <a:t>Calment</a:t>
            </a:r>
            <a:endParaRPr lang="nb-NO" dirty="0"/>
          </a:p>
          <a:p>
            <a:pPr lvl="1"/>
            <a:r>
              <a:rPr lang="nb-NO" dirty="0"/>
              <a:t>117 år</a:t>
            </a:r>
          </a:p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DBA90DC-4000-4C4E-8C9A-84C5AEAF8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F5A5B-32B5-41EB-A309-8EB9BB502BF8}" type="slidenum">
              <a:rPr lang="nb-NO" smtClean="0"/>
              <a:t>30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46" y="1825625"/>
            <a:ext cx="4648200" cy="2897676"/>
          </a:xfrm>
          <a:prstGeom prst="rect">
            <a:avLst/>
          </a:prstGeom>
        </p:spPr>
      </p:pic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54E7F10-2956-085B-89E6-BABECD244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</p:spTree>
    <p:extLst>
      <p:ext uri="{BB962C8B-B14F-4D97-AF65-F5344CB8AC3E}">
        <p14:creationId xmlns:p14="http://schemas.microsoft.com/office/powerpoint/2010/main" val="290236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dirty="0" err="1"/>
              <a:t>Våkn</a:t>
            </a:r>
            <a:r>
              <a:rPr lang="nb-NO" dirty="0"/>
              <a:t> opp – det er slutt!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970214" y="-5053013"/>
            <a:ext cx="6251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64" y="1690688"/>
            <a:ext cx="50006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16E1A65-787B-4262-A8D3-8A54E24A3495}" type="slidenum">
              <a:rPr lang="nb-NO" altLang="nb-NO"/>
              <a:pPr eaLnBrk="1" hangingPunct="1"/>
              <a:t>31</a:t>
            </a:fld>
            <a:endParaRPr lang="nb-NO" altLang="nb-NO"/>
          </a:p>
        </p:txBody>
      </p:sp>
      <p:sp>
        <p:nvSpPr>
          <p:cNvPr id="2" name="TekstSylinder 1"/>
          <p:cNvSpPr txBox="1"/>
          <p:nvPr/>
        </p:nvSpPr>
        <p:spPr>
          <a:xfrm>
            <a:off x="7138737" y="3689684"/>
            <a:ext cx="4555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Takk for oppmerksomheten!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B52BE31-FDE7-DCE7-D618-7014120F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pic>
        <p:nvPicPr>
          <p:cNvPr id="4" name="Innspilt lyd">
            <a:hlinkClick r:id="" action="ppaction://media"/>
            <a:extLst>
              <a:ext uri="{FF2B5EF4-FFF2-40B4-BE49-F238E27FC236}">
                <a16:creationId xmlns:a16="http://schemas.microsoft.com/office/drawing/2014/main" id="{8E2BCDD8-9D58-4717-5A19-EDD99E87E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0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020BA1-17D2-6AE7-0355-9D562B51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Forberedelser av pasient til operasjon</a:t>
            </a:r>
            <a:br>
              <a:rPr lang="nb-NO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nb-NO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b-NO" sz="1800" b="1" kern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Sjekkliste for god praksis</a:t>
            </a:r>
            <a:b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A6EA1E-BB68-565C-3426-7616A32F0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Sjekke hudstatus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Ren – preoperativ rengjøring/dusj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Eksem </a:t>
            </a:r>
            <a:r>
              <a:rPr lang="nb-NO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el.l</a:t>
            </a:r>
            <a:endParaRPr lang="nb-NO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Akne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Kontaktallergier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Sjekke tannstatus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Peridontitt</a:t>
            </a:r>
            <a:endParaRPr lang="nb-NO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Andre infeksjoner i munnhule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Sjekke andre infeksjoner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Urinveisinfeksjoner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Annet?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Merke operasjonsområde</a:t>
            </a:r>
          </a:p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Venekanyle</a:t>
            </a: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F959166-22A0-221A-92C2-D58F6F184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ECC04EE-BECB-091D-C2C9-4C6668F3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4</a:t>
            </a:fld>
            <a:endParaRPr lang="nb-NO"/>
          </a:p>
        </p:txBody>
      </p:sp>
      <p:pic>
        <p:nvPicPr>
          <p:cNvPr id="6" name="Picture 2" descr="angry nurse - Clip Art Library">
            <a:extLst>
              <a:ext uri="{FF2B5EF4-FFF2-40B4-BE49-F238E27FC236}">
                <a16:creationId xmlns:a16="http://schemas.microsoft.com/office/drawing/2014/main" id="{54F1A506-7208-F707-71EF-BE48A5E36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038" y="2177716"/>
            <a:ext cx="3604792" cy="360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72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Preoperativ</a:t>
            </a:r>
            <a:r>
              <a:rPr lang="nb-NO" dirty="0"/>
              <a:t> planlegging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5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58" y="1355559"/>
            <a:ext cx="7876743" cy="5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20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b="1"/>
              <a:t>Operasjonsstua - preop</a:t>
            </a:r>
            <a:r>
              <a:rPr lang="nb-NO"/>
              <a:t>.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r>
              <a:rPr lang="nb-NO" dirty="0" err="1"/>
              <a:t>Foleykateter</a:t>
            </a:r>
            <a:endParaRPr lang="nb-NO" dirty="0"/>
          </a:p>
          <a:p>
            <a:pPr eaLnBrk="1" hangingPunct="1">
              <a:defRPr/>
            </a:pPr>
            <a:r>
              <a:rPr lang="nb-NO" dirty="0"/>
              <a:t>Overvåkningsutstyr</a:t>
            </a:r>
          </a:p>
          <a:p>
            <a:pPr eaLnBrk="1" hangingPunct="1">
              <a:defRPr/>
            </a:pPr>
            <a:r>
              <a:rPr lang="nb-NO" dirty="0"/>
              <a:t>Diatermiplate</a:t>
            </a:r>
          </a:p>
          <a:p>
            <a:pPr eaLnBrk="1" hangingPunct="1">
              <a:defRPr/>
            </a:pPr>
            <a:r>
              <a:rPr lang="nb-NO" dirty="0"/>
              <a:t>Legge pasienten i sideleie</a:t>
            </a:r>
          </a:p>
          <a:p>
            <a:pPr eaLnBrk="1" hangingPunct="1">
              <a:defRPr/>
            </a:pPr>
            <a:r>
              <a:rPr lang="nb-NO" dirty="0"/>
              <a:t>Huddesinfeksjon med </a:t>
            </a:r>
            <a:r>
              <a:rPr lang="nb-NO" dirty="0" err="1"/>
              <a:t>Klorhexidin</a:t>
            </a:r>
            <a:r>
              <a:rPr lang="nb-NO" dirty="0"/>
              <a:t> 5%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93D43CB-81DB-4C38-8C82-9E2C72D264BF}" type="slidenum">
              <a:rPr lang="nb-NO" altLang="nb-NO"/>
              <a:pPr eaLnBrk="1" hangingPunct="1"/>
              <a:t>6</a:t>
            </a:fld>
            <a:endParaRPr lang="nb-NO" alt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79" y="1690688"/>
            <a:ext cx="5077326" cy="3807995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49061737-AD92-1375-3523-05489B9C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</p:spTree>
    <p:extLst>
      <p:ext uri="{BB962C8B-B14F-4D97-AF65-F5344CB8AC3E}">
        <p14:creationId xmlns:p14="http://schemas.microsoft.com/office/powerpoint/2010/main" val="2272314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b-NO" b="1"/>
              <a:t>Operasjonsteknisk</a:t>
            </a:r>
            <a:endParaRPr lang="nb-NO"/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nb-NO" dirty="0"/>
          </a:p>
          <a:p>
            <a:pPr eaLnBrk="1" hangingPunct="1">
              <a:defRPr/>
            </a:pPr>
            <a:r>
              <a:rPr lang="nb-NO" dirty="0"/>
              <a:t>Spinalanestesi</a:t>
            </a:r>
          </a:p>
          <a:p>
            <a:pPr eaLnBrk="1" hangingPunct="1">
              <a:defRPr/>
            </a:pPr>
            <a:r>
              <a:rPr lang="nb-NO" dirty="0"/>
              <a:t>1,5-2 timer operasjonstid</a:t>
            </a:r>
          </a:p>
          <a:p>
            <a:pPr eaLnBrk="1" hangingPunct="1">
              <a:defRPr/>
            </a:pPr>
            <a:r>
              <a:rPr lang="nb-NO" dirty="0"/>
              <a:t>Tilgang til hofteleddet</a:t>
            </a:r>
          </a:p>
          <a:p>
            <a:pPr eaLnBrk="1" hangingPunct="1">
              <a:defRPr/>
            </a:pPr>
            <a:r>
              <a:rPr lang="nb-NO" dirty="0"/>
              <a:t>Blødning (Cyklokapron)</a:t>
            </a:r>
          </a:p>
          <a:p>
            <a:pPr eaLnBrk="1" hangingPunct="1">
              <a:defRPr/>
            </a:pPr>
            <a:r>
              <a:rPr lang="nb-NO" dirty="0"/>
              <a:t>Ikke dren </a:t>
            </a:r>
          </a:p>
        </p:txBody>
      </p:sp>
      <p:pic>
        <p:nvPicPr>
          <p:cNvPr id="33796" name="Picture 2" descr="http://www.arthritis.co.za/images/fig%209%20osteoarthritis%20intra%20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2781301"/>
            <a:ext cx="19685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43CCA83-AF2C-45F1-B17D-8934097F0356}" type="slidenum">
              <a:rPr lang="nb-NO" altLang="nb-NO"/>
              <a:pPr eaLnBrk="1" hangingPunct="1"/>
              <a:t>7</a:t>
            </a:fld>
            <a:endParaRPr lang="nb-NO" alt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Terje Aasheim 19.04.23</a:t>
            </a:r>
          </a:p>
        </p:txBody>
      </p:sp>
    </p:spTree>
    <p:extLst>
      <p:ext uri="{BB962C8B-B14F-4D97-AF65-F5344CB8AC3E}">
        <p14:creationId xmlns:p14="http://schemas.microsoft.com/office/powerpoint/2010/main" val="151641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defTabSz="762000">
              <a:defRPr/>
            </a:pPr>
            <a:r>
              <a:rPr lang="nb-NO"/>
              <a:t>Infeksjonsprofylakse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lIns="92075" tIns="46038" rIns="92075" bIns="46038" rtlCol="0">
            <a:normAutofit/>
          </a:bodyPr>
          <a:lstStyle/>
          <a:p>
            <a:pPr marL="285750" indent="-285750" defTabSz="762000">
              <a:defRPr/>
            </a:pPr>
            <a:r>
              <a:rPr lang="nb-NO" dirty="0"/>
              <a:t>Preoperativt</a:t>
            </a:r>
          </a:p>
          <a:p>
            <a:pPr lvl="1" defTabSz="762000">
              <a:defRPr/>
            </a:pPr>
            <a:r>
              <a:rPr lang="nb-NO" dirty="0"/>
              <a:t>sanere </a:t>
            </a:r>
            <a:r>
              <a:rPr lang="nb-NO" dirty="0" err="1"/>
              <a:t>uvi</a:t>
            </a:r>
            <a:r>
              <a:rPr lang="nb-NO" dirty="0"/>
              <a:t>, tenner, luftveier</a:t>
            </a:r>
          </a:p>
          <a:p>
            <a:pPr marL="285750" indent="-285750" defTabSz="762000">
              <a:defRPr/>
            </a:pPr>
            <a:r>
              <a:rPr lang="nb-NO" dirty="0" err="1"/>
              <a:t>Peroperativt</a:t>
            </a:r>
            <a:endParaRPr lang="nb-NO" dirty="0"/>
          </a:p>
          <a:p>
            <a:pPr lvl="1" defTabSz="762000">
              <a:defRPr/>
            </a:pPr>
            <a:r>
              <a:rPr lang="nb-NO" dirty="0"/>
              <a:t>trafikk, antall personer, </a:t>
            </a:r>
            <a:r>
              <a:rPr lang="nb-NO" dirty="0" err="1"/>
              <a:t>laminær</a:t>
            </a:r>
            <a:r>
              <a:rPr lang="nb-NO" dirty="0"/>
              <a:t> </a:t>
            </a:r>
            <a:r>
              <a:rPr lang="nb-NO" dirty="0" err="1"/>
              <a:t>flow</a:t>
            </a:r>
            <a:endParaRPr lang="nb-NO" dirty="0"/>
          </a:p>
          <a:p>
            <a:pPr marL="285750" indent="-285750" defTabSz="762000">
              <a:defRPr/>
            </a:pPr>
            <a:r>
              <a:rPr lang="nb-NO" dirty="0"/>
              <a:t>Antibiotika</a:t>
            </a:r>
          </a:p>
          <a:p>
            <a:pPr lvl="1" defTabSz="762000">
              <a:defRPr/>
            </a:pPr>
            <a:r>
              <a:rPr lang="nb-NO" dirty="0"/>
              <a:t>tid (20 min </a:t>
            </a:r>
            <a:r>
              <a:rPr lang="nb-NO" dirty="0" err="1"/>
              <a:t>preop</a:t>
            </a:r>
            <a:r>
              <a:rPr lang="nb-NO" dirty="0"/>
              <a:t>), </a:t>
            </a:r>
          </a:p>
          <a:p>
            <a:pPr lvl="1" defTabSz="762000">
              <a:defRPr/>
            </a:pPr>
            <a:r>
              <a:rPr lang="nb-NO" dirty="0" err="1"/>
              <a:t>Cefazolin</a:t>
            </a:r>
            <a:r>
              <a:rPr lang="nb-NO" dirty="0"/>
              <a:t> 2 g x 4, (4 doser)</a:t>
            </a:r>
          </a:p>
          <a:p>
            <a:pPr lvl="1" defTabSz="762000">
              <a:defRPr/>
            </a:pPr>
            <a:r>
              <a:rPr lang="nb-NO" dirty="0" err="1"/>
              <a:t>Antibiotikaimpregnert</a:t>
            </a:r>
            <a:r>
              <a:rPr lang="nb-NO" dirty="0"/>
              <a:t> sement </a:t>
            </a:r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Terje Aasheim 19.04.23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3A1-A497-4587-AE77-B1D1650E0B78}" type="slidenum">
              <a:rPr lang="nb-NO" smtClean="0"/>
              <a:t>8</a:t>
            </a:fld>
            <a:endParaRPr lang="nb-NO"/>
          </a:p>
        </p:txBody>
      </p:sp>
      <p:pic>
        <p:nvPicPr>
          <p:cNvPr id="7" name="Picture 2" descr="Covid-19: an extensive summary - Jean-Yves Toum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449" y="1168778"/>
            <a:ext cx="4007351" cy="432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1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Calibri" charset="0"/>
              </a:rPr>
              <a:t>Myter og tradisjoner</a:t>
            </a:r>
          </a:p>
        </p:txBody>
      </p:sp>
      <p:pic>
        <p:nvPicPr>
          <p:cNvPr id="48130" name="Plassholder for innhold 3" descr="Skjermbilde 2016-01-06 kl. 19.35.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82" b="-10182"/>
          <a:stretch>
            <a:fillRect/>
          </a:stretch>
        </p:blipFill>
        <p:spPr>
          <a:xfrm>
            <a:off x="2063750" y="1628776"/>
            <a:ext cx="8229600" cy="4525963"/>
          </a:xfrm>
        </p:spPr>
      </p:pic>
      <p:sp>
        <p:nvSpPr>
          <p:cNvPr id="48131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7F3B0E-CF87-6544-BCCE-D1FE07058B2D}" type="slidenum">
              <a:rPr lang="nb-NO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9</a:t>
            </a:fld>
            <a:endParaRPr lang="nb-NO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863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6377</TotalTime>
  <Words>629</Words>
  <Application>Microsoft Office PowerPoint</Application>
  <PresentationFormat>Widescreen</PresentationFormat>
  <Paragraphs>210</Paragraphs>
  <Slides>31</Slides>
  <Notes>0</Notes>
  <HiddenSlides>0</HiddenSlides>
  <MMClips>1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Office-tema</vt:lpstr>
      <vt:lpstr>Clip</vt:lpstr>
      <vt:lpstr>PowerPoint-presentasjon</vt:lpstr>
      <vt:lpstr>PowerPoint-presentasjon</vt:lpstr>
      <vt:lpstr>Preoperativ forberedelse </vt:lpstr>
      <vt:lpstr>Forberedelser av pasient til operasjon  Sjekkliste for god praksis </vt:lpstr>
      <vt:lpstr>Preoperativ planlegging</vt:lpstr>
      <vt:lpstr>Operasjonsstua - preop.</vt:lpstr>
      <vt:lpstr>Operasjonsteknisk</vt:lpstr>
      <vt:lpstr>Infeksjonsprofylakse</vt:lpstr>
      <vt:lpstr>Myter og tradisjoner</vt:lpstr>
      <vt:lpstr>Anbefalinger</vt:lpstr>
      <vt:lpstr>PowerPoint-presentasjon</vt:lpstr>
      <vt:lpstr>PowerPoint-presentasjon</vt:lpstr>
      <vt:lpstr>CAS – Computer Assisted Surgery</vt:lpstr>
      <vt:lpstr>Observasjon</vt:lpstr>
      <vt:lpstr>Post operativt</vt:lpstr>
      <vt:lpstr>Viktig å oppdage komplikasjoner</vt:lpstr>
      <vt:lpstr>Infeksjoner!  1(-2)%</vt:lpstr>
      <vt:lpstr>Proteseinfeksjon</vt:lpstr>
      <vt:lpstr>Bakterier</vt:lpstr>
      <vt:lpstr>Komplikasjoner</vt:lpstr>
      <vt:lpstr>Rehabilitering</vt:lpstr>
      <vt:lpstr>Forebygge luksasjoner</vt:lpstr>
      <vt:lpstr>Rehabilitering</vt:lpstr>
      <vt:lpstr>PowerPoint-presentasjon</vt:lpstr>
      <vt:lpstr>PowerPoint-presentasjon</vt:lpstr>
      <vt:lpstr>Tilbakemeldinger</vt:lpstr>
      <vt:lpstr>AI – Kunstig intelligens</vt:lpstr>
      <vt:lpstr>CRISPR</vt:lpstr>
      <vt:lpstr>Take home message</vt:lpstr>
      <vt:lpstr>Jeanne Calment, 122 år</vt:lpstr>
      <vt:lpstr>Våkn opp – det er slutt!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 for ortopediske sykepleiere april ‘22</dc:title>
  <dc:creator>Terje Aasheim</dc:creator>
  <cp:lastModifiedBy>edeba</cp:lastModifiedBy>
  <cp:revision>131</cp:revision>
  <dcterms:created xsi:type="dcterms:W3CDTF">2021-06-04T11:16:57Z</dcterms:created>
  <dcterms:modified xsi:type="dcterms:W3CDTF">2023-05-09T10:39:21Z</dcterms:modified>
</cp:coreProperties>
</file>