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312" r:id="rId3"/>
    <p:sldId id="323" r:id="rId4"/>
    <p:sldId id="322" r:id="rId5"/>
    <p:sldId id="311" r:id="rId6"/>
    <p:sldId id="324" r:id="rId7"/>
    <p:sldId id="327" r:id="rId8"/>
    <p:sldId id="291" r:id="rId9"/>
    <p:sldId id="325" r:id="rId10"/>
    <p:sldId id="328" r:id="rId11"/>
    <p:sldId id="321" r:id="rId12"/>
    <p:sldId id="314" r:id="rId13"/>
    <p:sldId id="317" r:id="rId14"/>
    <p:sldId id="336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18" r:id="rId23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300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300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300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30000"/>
            </a:lvl1pPr>
          </a:lstStyle>
          <a:p>
            <a:pPr>
              <a:defRPr/>
            </a:pPr>
            <a:fld id="{216DD5EA-4679-4515-918C-4767B98244E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855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00866-40BE-423F-87FF-63B22EC3E7D7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Programmet for introduksjonsuke/refleksjonsuke er ikke lagt pr d.d.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DD5EA-4679-4515-918C-4767B98244E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14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DD5EA-4679-4515-918C-4767B98244E9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26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Fordelingen gjøres i praksisplassutvalgsmøte</a:t>
            </a:r>
            <a:r>
              <a:rPr lang="nb-NO" baseline="0" dirty="0"/>
              <a:t> HSN 24. mai 2016.</a:t>
            </a:r>
          </a:p>
          <a:p>
            <a:r>
              <a:rPr lang="nb-NO" baseline="0" dirty="0"/>
              <a:t>Deltagere fra HSN </a:t>
            </a:r>
            <a:r>
              <a:rPr lang="nb-NO" baseline="0"/>
              <a:t>og SIV.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E33C-3767-4C15-9443-8605590D8F4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75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opp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linje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6019800"/>
            <a:ext cx="8512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381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146A-1FCA-4624-AF6F-EB9E40B66B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943100" cy="5562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676900" cy="55626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222B-9994-4975-8E41-44C66CE8DF7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A97F-40AC-42DE-8C5A-C0CCAD95916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AB3AF-C134-48B3-A35C-0BD56D97DD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1D81-3C60-40F3-B543-C65AC2EC13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1C40-7688-4E49-9BED-AA3686D1F4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0635-FDB8-432B-8811-C916A007BD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ED6C-F39B-4E0A-AF93-53D85F0DEB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11C4-F58B-423B-9CB2-5A37DC028B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0588-E0C1-40B0-A2EA-3595B1B2366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</a:defRPr>
            </a:lvl1pPr>
          </a:lstStyle>
          <a:p>
            <a:pPr>
              <a:defRPr/>
            </a:pPr>
            <a:fld id="{674053C1-B9A8-4809-B789-20E64AA3419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29" name="Picture 14" descr="logo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913" y="6015038"/>
            <a:ext cx="18811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SIKT.sykehuspartner.no\data\SIVHF\TON\Brukere\J\JANROE\Osteoporosesykepleier\Videref&#248;ring%20av%20Zoledronsyrebehandling%20gitt%20p&#229;%20ortopedisk%20seksjon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15616" y="1700808"/>
            <a:ext cx="7772400" cy="457200"/>
          </a:xfrm>
        </p:spPr>
        <p:txBody>
          <a:bodyPr/>
          <a:lstStyle/>
          <a:p>
            <a:pPr eaLnBrk="1" hangingPunct="1"/>
            <a:r>
              <a:rPr lang="nb-NO" sz="4000" dirty="0"/>
              <a:t>Benskjørhetspoliklinikken</a:t>
            </a:r>
            <a:br>
              <a:rPr lang="nb-NO" sz="4000" dirty="0"/>
            </a:br>
            <a:br>
              <a:rPr lang="nb-NO" sz="1400" dirty="0"/>
            </a:br>
            <a:r>
              <a:rPr lang="nb-NO" sz="1400" dirty="0"/>
              <a:t>Endokrinolog Heidi Christine Rieser og </a:t>
            </a:r>
            <a:br>
              <a:rPr lang="nb-NO" sz="1400" dirty="0"/>
            </a:br>
            <a:r>
              <a:rPr lang="nb-NO" sz="1400" dirty="0"/>
              <a:t>Osteoporosesykepleier Jane Christine Røed</a:t>
            </a:r>
            <a:endParaRPr lang="nb-NO" sz="4000" dirty="0"/>
          </a:p>
        </p:txBody>
      </p:sp>
      <p:pic>
        <p:nvPicPr>
          <p:cNvPr id="5" name="Picture 2" descr="https://static.partyking.org/fit-in/1300x0/products/original/verklighetstroget-skelet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88913"/>
            <a:ext cx="3402755" cy="65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0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6" y="116632"/>
            <a:ext cx="5433467" cy="60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med ortopeden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22785" y="4865037"/>
            <a:ext cx="5141371" cy="3139161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illustrasjon_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30" y="1628800"/>
            <a:ext cx="5028414" cy="322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11560" y="1484784"/>
            <a:ext cx="3240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Hoftebrudd etter fall fra egen høyde Osteoporotiskbrudd.</a:t>
            </a:r>
            <a:br>
              <a:rPr lang="nb-NO" dirty="0"/>
            </a:br>
            <a:r>
              <a:rPr lang="nb-NO" dirty="0"/>
              <a:t> </a:t>
            </a:r>
          </a:p>
          <a:p>
            <a:pPr marL="285750" indent="-285750">
              <a:buFontTx/>
              <a:buChar char="-"/>
            </a:pPr>
            <a:r>
              <a:rPr lang="nb-NO" dirty="0"/>
              <a:t>Alvorlig reaksjon på tidligere </a:t>
            </a:r>
            <a:r>
              <a:rPr lang="nb-NO" dirty="0" err="1"/>
              <a:t>zoledronsyreinfusjon</a:t>
            </a:r>
            <a:r>
              <a:rPr lang="nb-NO" dirty="0"/>
              <a:t>?</a:t>
            </a:r>
          </a:p>
          <a:p>
            <a:pPr marL="285750" indent="-285750">
              <a:buFontTx/>
              <a:buChar char="-"/>
            </a:pPr>
            <a:r>
              <a:rPr lang="nb-NO" dirty="0"/>
              <a:t>GFR &gt;35 ml/minutt, nyrefunksjon</a:t>
            </a:r>
          </a:p>
          <a:p>
            <a:pPr marL="285750" indent="-285750">
              <a:buFontTx/>
              <a:buChar char="-"/>
            </a:pPr>
            <a:r>
              <a:rPr lang="nb-NO" dirty="0"/>
              <a:t>Albuminkorrigert kalsium og TSH.</a:t>
            </a:r>
          </a:p>
          <a:p>
            <a:pPr marL="285750" indent="-285750">
              <a:buFontTx/>
              <a:buChar char="-"/>
            </a:pPr>
            <a:r>
              <a:rPr lang="nb-NO" dirty="0"/>
              <a:t>Tidligere mottatt medikamentell bruddforebyggende behandling.</a:t>
            </a:r>
          </a:p>
          <a:p>
            <a:pPr marL="285750" indent="-285750">
              <a:buFontTx/>
              <a:buChar char="-"/>
            </a:pPr>
            <a:r>
              <a:rPr lang="nb-NO" dirty="0"/>
              <a:t>Sår/infeksjoner i munnhulen.</a:t>
            </a:r>
          </a:p>
          <a:p>
            <a:pPr marL="285750" indent="-285750">
              <a:buFontTx/>
              <a:buChar char="-"/>
            </a:pPr>
            <a:r>
              <a:rPr lang="nb-NO" dirty="0"/>
              <a:t>Alvorlig sykdom med forventet kort levetid.  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851920" y="5013176"/>
            <a:ext cx="493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 action="ppaction://hlinkfile"/>
              </a:rPr>
              <a:t>Videreføring av </a:t>
            </a:r>
            <a:r>
              <a:rPr lang="nb-NO" dirty="0" err="1">
                <a:hlinkClick r:id="rId3" action="ppaction://hlinkfile"/>
              </a:rPr>
              <a:t>ingangsatt</a:t>
            </a:r>
            <a:r>
              <a:rPr lang="nb-NO" dirty="0">
                <a:hlinkClick r:id="rId3" action="ppaction://hlinkfile"/>
              </a:rPr>
              <a:t> behandling ved ortopedisk seksjon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49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Pasientinformasjon - </a:t>
            </a:r>
            <a:r>
              <a:rPr lang="nb-NO" dirty="0" err="1"/>
              <a:t>Aclasta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114800"/>
          </a:xfrm>
        </p:spPr>
        <p:txBody>
          <a:bodyPr/>
          <a:lstStyle/>
          <a:p>
            <a:r>
              <a:rPr lang="nb-NO" dirty="0"/>
              <a:t>Hvordan sikre at pasienten er informert om at bruddforebyggende behandling er gitt?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Informasjon om mulige bivirkninger av behandlingen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Informasjon om videre oppfølging</a:t>
            </a:r>
            <a:br>
              <a:rPr lang="nb-NO" dirty="0"/>
            </a:br>
            <a:endParaRPr lang="nb-NO" dirty="0"/>
          </a:p>
          <a:p>
            <a:r>
              <a:rPr lang="nb-NO" dirty="0"/>
              <a:t>Forslag til å sikre at slik informasjon når ut til pasient?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AutoShape 2" descr="Revidert retningslinje for å forebygge og behandle underernæring hos  pasienter - Helsedirektorat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221088"/>
            <a:ext cx="3195439" cy="212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73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Henvisning fra ortopedisk seksjon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Kompresjonsfrakturer</a:t>
            </a:r>
          </a:p>
          <a:p>
            <a:pPr marL="0" indent="0">
              <a:buNone/>
            </a:pPr>
            <a:r>
              <a:rPr lang="nb-NO" dirty="0"/>
              <a:t>	- Gradering av fraktur</a:t>
            </a:r>
            <a:br>
              <a:rPr lang="nb-NO" dirty="0"/>
            </a:br>
            <a:r>
              <a:rPr lang="nb-NO" dirty="0"/>
              <a:t>	- Aktuell for anabol (</a:t>
            </a:r>
            <a:r>
              <a:rPr lang="nb-NO" dirty="0" err="1"/>
              <a:t>Teriparatide</a:t>
            </a:r>
            <a:r>
              <a:rPr lang="nb-NO" dirty="0"/>
              <a:t>) behandling? </a:t>
            </a:r>
          </a:p>
          <a:p>
            <a:r>
              <a:rPr lang="nb-NO" dirty="0"/>
              <a:t>Distal radiusfraktur</a:t>
            </a:r>
          </a:p>
          <a:p>
            <a:r>
              <a:rPr lang="nb-NO" dirty="0"/>
              <a:t>Andre frakturer;</a:t>
            </a:r>
          </a:p>
          <a:p>
            <a:pPr marL="0" indent="0">
              <a:buNone/>
            </a:pPr>
            <a:r>
              <a:rPr lang="nb-NO" dirty="0"/>
              <a:t> 	Typiske osteoporotiske brudd regnes som: 	</a:t>
            </a:r>
          </a:p>
          <a:p>
            <a:pPr lvl="2">
              <a:buFontTx/>
              <a:buChar char="-"/>
            </a:pPr>
            <a:r>
              <a:rPr lang="nb-NO" dirty="0"/>
              <a:t>kompresjonsbrudd </a:t>
            </a:r>
          </a:p>
          <a:p>
            <a:pPr lvl="2">
              <a:buFontTx/>
              <a:buChar char="-"/>
            </a:pPr>
            <a:r>
              <a:rPr lang="nb-NO" dirty="0"/>
              <a:t>Hoftebrudd</a:t>
            </a:r>
          </a:p>
          <a:p>
            <a:pPr lvl="2">
              <a:buFontTx/>
              <a:buChar char="-"/>
            </a:pPr>
            <a:r>
              <a:rPr lang="nb-NO" dirty="0"/>
              <a:t>Under/overarmsbrudd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Videre oppfølging hos fastlege.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981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Osteoporose behandling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412776"/>
            <a:ext cx="7867600" cy="4378424"/>
          </a:xfrm>
        </p:spPr>
        <p:txBody>
          <a:bodyPr/>
          <a:lstStyle/>
          <a:p>
            <a:r>
              <a:rPr lang="nb-NO" dirty="0" err="1"/>
              <a:t>Antiresorbtiv</a:t>
            </a:r>
            <a:r>
              <a:rPr lang="nb-NO" dirty="0"/>
              <a:t>: Hemmer </a:t>
            </a:r>
            <a:r>
              <a:rPr lang="nb-NO" dirty="0" err="1"/>
              <a:t>osteoklaster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Bisfosfonater</a:t>
            </a:r>
            <a:endParaRPr lang="nb-NO" dirty="0"/>
          </a:p>
          <a:p>
            <a:pPr lvl="1"/>
            <a:r>
              <a:rPr lang="nb-NO" dirty="0" err="1"/>
              <a:t>Denosumab</a:t>
            </a:r>
            <a:endParaRPr lang="nb-NO" dirty="0"/>
          </a:p>
          <a:p>
            <a:endParaRPr lang="nb-NO" dirty="0"/>
          </a:p>
          <a:p>
            <a:r>
              <a:rPr lang="nb-NO" dirty="0"/>
              <a:t>Anabol: Stimulerer osteoblastene.</a:t>
            </a:r>
          </a:p>
          <a:p>
            <a:pPr lvl="1"/>
            <a:r>
              <a:rPr lang="nb-NO" dirty="0" err="1"/>
              <a:t>Teriparatide</a:t>
            </a:r>
            <a:endParaRPr lang="nb-NO" dirty="0"/>
          </a:p>
          <a:p>
            <a:pPr lvl="1"/>
            <a:r>
              <a:rPr lang="nb-NO" dirty="0" err="1"/>
              <a:t>Romosozumab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Hormoner: Kan gi økning i BMD.</a:t>
            </a:r>
          </a:p>
          <a:p>
            <a:pPr lvl="1"/>
            <a:r>
              <a:rPr lang="nb-NO" dirty="0"/>
              <a:t>Østrogen </a:t>
            </a:r>
          </a:p>
          <a:p>
            <a:pPr lvl="1"/>
            <a:r>
              <a:rPr lang="nb-NO" dirty="0"/>
              <a:t>SERM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392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Bisfosfonater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Hemmer </a:t>
            </a:r>
            <a:r>
              <a:rPr lang="nb-NO" dirty="0" err="1"/>
              <a:t>osteklastene</a:t>
            </a:r>
            <a:endParaRPr lang="nb-NO" dirty="0"/>
          </a:p>
          <a:p>
            <a:r>
              <a:rPr lang="nb-NO" dirty="0"/>
              <a:t>Ikke ved GFR &lt; 35, ev dosejustert ved GFR ml 35-60</a:t>
            </a:r>
          </a:p>
          <a:p>
            <a:r>
              <a:rPr lang="nb-NO" dirty="0"/>
              <a:t>Obs </a:t>
            </a:r>
            <a:r>
              <a:rPr lang="nb-NO" dirty="0" err="1"/>
              <a:t>hypokalsemi</a:t>
            </a:r>
            <a:endParaRPr lang="nb-NO" dirty="0"/>
          </a:p>
          <a:p>
            <a:endParaRPr lang="nb-NO" dirty="0"/>
          </a:p>
          <a:p>
            <a:pPr lvl="1"/>
            <a:r>
              <a:rPr lang="nb-NO" dirty="0"/>
              <a:t>Perorale; </a:t>
            </a:r>
            <a:r>
              <a:rPr lang="nb-NO" dirty="0" err="1"/>
              <a:t>aledronsyre</a:t>
            </a:r>
            <a:endParaRPr lang="nb-NO" dirty="0"/>
          </a:p>
          <a:p>
            <a:pPr marL="914400" lvl="2" indent="0">
              <a:buNone/>
            </a:pPr>
            <a:r>
              <a:rPr lang="nb-NO" dirty="0"/>
              <a:t>- </a:t>
            </a:r>
            <a:r>
              <a:rPr lang="nb-NO" dirty="0" err="1"/>
              <a:t>Primæhelsetjenesten</a:t>
            </a:r>
            <a:endParaRPr lang="nb-NO" dirty="0"/>
          </a:p>
          <a:p>
            <a:pPr marL="914400" lvl="2" indent="0">
              <a:buNone/>
            </a:pPr>
            <a:r>
              <a:rPr lang="nb-NO" dirty="0"/>
              <a:t>- </a:t>
            </a:r>
            <a:r>
              <a:rPr lang="nb-NO" dirty="0" err="1"/>
              <a:t>Fosamax</a:t>
            </a:r>
            <a:r>
              <a:rPr lang="nb-NO" dirty="0"/>
              <a:t>, </a:t>
            </a:r>
            <a:r>
              <a:rPr lang="nb-NO" dirty="0" err="1"/>
              <a:t>Alendronat</a:t>
            </a:r>
            <a:r>
              <a:rPr lang="nb-NO" dirty="0"/>
              <a:t>, </a:t>
            </a:r>
            <a:r>
              <a:rPr lang="nb-NO" dirty="0" err="1"/>
              <a:t>Binosto</a:t>
            </a:r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Infusjon; </a:t>
            </a:r>
            <a:r>
              <a:rPr lang="nb-NO" dirty="0" err="1"/>
              <a:t>zoledronsyre</a:t>
            </a:r>
            <a:endParaRPr lang="nb-NO" dirty="0"/>
          </a:p>
          <a:p>
            <a:pPr lvl="2">
              <a:buFontTx/>
              <a:buChar char="-"/>
            </a:pPr>
            <a:r>
              <a:rPr lang="nb-NO" dirty="0" err="1"/>
              <a:t>Aclasta</a:t>
            </a:r>
            <a:r>
              <a:rPr lang="nb-NO" dirty="0"/>
              <a:t>, </a:t>
            </a:r>
            <a:r>
              <a:rPr lang="nb-NO" dirty="0" err="1"/>
              <a:t>Zometa</a:t>
            </a:r>
            <a:endParaRPr lang="nb-NO" dirty="0"/>
          </a:p>
          <a:p>
            <a:pPr lvl="2">
              <a:buFontTx/>
              <a:buChar char="-"/>
            </a:pPr>
            <a:r>
              <a:rPr lang="nb-NO" dirty="0"/>
              <a:t>Sykehus + </a:t>
            </a:r>
            <a:r>
              <a:rPr lang="nb-NO" dirty="0" err="1"/>
              <a:t>primæhelsetjenesten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238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Denosumab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/>
              <a:t>RANKL hemmer. Hemmer </a:t>
            </a:r>
            <a:r>
              <a:rPr lang="nb-NO" dirty="0" err="1"/>
              <a:t>osteoklastaktivering</a:t>
            </a:r>
            <a:r>
              <a:rPr lang="nb-NO" dirty="0"/>
              <a:t>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Forhåndsgodkjent til postmenopausale kvinner &gt; 75 år.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Injeksjon hver 6. </a:t>
            </a:r>
            <a:r>
              <a:rPr lang="nb-NO" dirty="0" err="1"/>
              <a:t>mnd</a:t>
            </a:r>
            <a:r>
              <a:rPr lang="nb-NO" dirty="0"/>
              <a:t>, i opptil 10 år eller livslangt.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Obs </a:t>
            </a:r>
            <a:r>
              <a:rPr lang="nb-NO" dirty="0" err="1"/>
              <a:t>hypokalsemi</a:t>
            </a:r>
            <a:r>
              <a:rPr lang="nb-NO" dirty="0"/>
              <a:t>.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Obs bentap ved seponering- sementering med </a:t>
            </a:r>
            <a:r>
              <a:rPr lang="nb-NO" dirty="0" err="1"/>
              <a:t>Aclasta</a:t>
            </a:r>
            <a:r>
              <a:rPr lang="nb-NO" dirty="0"/>
              <a:t> nødvendig.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Kan gis ved </a:t>
            </a:r>
            <a:r>
              <a:rPr lang="nb-NO" dirty="0" err="1"/>
              <a:t>eGFR</a:t>
            </a:r>
            <a:r>
              <a:rPr lang="nb-NO" dirty="0"/>
              <a:t> &lt; 35.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81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Anabol: Stimulerer osteoblastene  og </a:t>
            </a:r>
            <a:r>
              <a:rPr lang="nb-NO" dirty="0" err="1"/>
              <a:t>benydannelse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Teriparatide</a:t>
            </a:r>
            <a:r>
              <a:rPr lang="nb-NO" dirty="0"/>
              <a:t>;  PTH- analog</a:t>
            </a:r>
          </a:p>
          <a:p>
            <a:pPr lvl="1"/>
            <a:r>
              <a:rPr lang="nb-NO" dirty="0"/>
              <a:t>Daglig injeksjon i 2 år.</a:t>
            </a:r>
          </a:p>
          <a:p>
            <a:pPr lvl="1"/>
            <a:r>
              <a:rPr lang="nb-NO" dirty="0"/>
              <a:t>Ikke ved høy PHPT og </a:t>
            </a:r>
            <a:r>
              <a:rPr lang="nb-NO" dirty="0" err="1"/>
              <a:t>hyperkalsemi</a:t>
            </a:r>
            <a:r>
              <a:rPr lang="nb-NO" dirty="0"/>
              <a:t>, skjelettkreft, «aktiv kreft».</a:t>
            </a:r>
          </a:p>
          <a:p>
            <a:pPr lvl="2"/>
            <a:r>
              <a:rPr lang="nb-NO" dirty="0" err="1"/>
              <a:t>Terrosa</a:t>
            </a:r>
            <a:endParaRPr lang="nb-NO" dirty="0"/>
          </a:p>
          <a:p>
            <a:pPr lvl="2"/>
            <a:r>
              <a:rPr lang="nb-NO" dirty="0" err="1"/>
              <a:t>Forsteo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Romosozumab</a:t>
            </a:r>
            <a:r>
              <a:rPr lang="nb-NO" dirty="0"/>
              <a:t>; hemmer </a:t>
            </a:r>
            <a:r>
              <a:rPr lang="nb-NO" dirty="0" err="1"/>
              <a:t>sklerostin</a:t>
            </a:r>
            <a:r>
              <a:rPr lang="nb-NO" dirty="0"/>
              <a:t> (</a:t>
            </a:r>
            <a:r>
              <a:rPr lang="nb-NO" dirty="0" err="1"/>
              <a:t>dobbeleffekt</a:t>
            </a:r>
            <a:r>
              <a:rPr lang="nb-NO" dirty="0"/>
              <a:t>- hemmer også </a:t>
            </a:r>
            <a:r>
              <a:rPr lang="nb-NO" dirty="0" err="1"/>
              <a:t>osteoklaster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Ikke ved gjennomgått </a:t>
            </a:r>
            <a:r>
              <a:rPr lang="nb-NO" dirty="0" err="1"/>
              <a:t>cardiovaskulær</a:t>
            </a:r>
            <a:r>
              <a:rPr lang="nb-NO" dirty="0"/>
              <a:t> hendelse, eller høy risiko for dette.</a:t>
            </a:r>
          </a:p>
          <a:p>
            <a:pPr lvl="1"/>
            <a:r>
              <a:rPr lang="nb-NO" dirty="0"/>
              <a:t>Månedlig injeksjon i 12 mnd.</a:t>
            </a:r>
          </a:p>
          <a:p>
            <a:pPr lvl="2"/>
            <a:r>
              <a:rPr lang="nb-NO" dirty="0" err="1"/>
              <a:t>Evenity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252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Hormoner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Østrogen: </a:t>
            </a:r>
          </a:p>
          <a:p>
            <a:pPr lvl="1"/>
            <a:r>
              <a:rPr lang="nb-NO" dirty="0"/>
              <a:t>Til unge kvinner, og  postmenopausale &lt; 60 år.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SERM (</a:t>
            </a:r>
            <a:r>
              <a:rPr lang="nb-NO" dirty="0" err="1"/>
              <a:t>Raloxinfene</a:t>
            </a:r>
            <a:r>
              <a:rPr lang="nb-NO" dirty="0"/>
              <a:t>):</a:t>
            </a:r>
          </a:p>
          <a:p>
            <a:pPr lvl="1"/>
            <a:r>
              <a:rPr lang="nb-NO" dirty="0"/>
              <a:t>Til postmenopausale kvinner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545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8011616" cy="1066800"/>
          </a:xfrm>
        </p:spPr>
        <p:txBody>
          <a:bodyPr/>
          <a:lstStyle/>
          <a:p>
            <a:r>
              <a:rPr lang="nb-NO" dirty="0"/>
              <a:t>Hvem er vi?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295400"/>
            <a:ext cx="8011616" cy="44958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Endokrinologisk seksjon </a:t>
            </a:r>
          </a:p>
          <a:p>
            <a:pPr marL="0" indent="0">
              <a:buNone/>
            </a:pPr>
            <a:r>
              <a:rPr lang="nb-NO" dirty="0"/>
              <a:t>Hormon, overvekts- og ernæringspoliklinikk.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3. Osteoporosesykepleiere</a:t>
            </a:r>
          </a:p>
          <a:p>
            <a:pPr>
              <a:buFontTx/>
              <a:buChar char="-"/>
            </a:pPr>
            <a:r>
              <a:rPr lang="nb-NO" dirty="0"/>
              <a:t>Marte Bjerkestrand (90%)</a:t>
            </a:r>
          </a:p>
          <a:p>
            <a:pPr>
              <a:buFontTx/>
              <a:buChar char="-"/>
            </a:pPr>
            <a:r>
              <a:rPr lang="nb-NO" dirty="0"/>
              <a:t>Helle Marie Hurum (60%)</a:t>
            </a:r>
          </a:p>
          <a:p>
            <a:pPr>
              <a:buFontTx/>
              <a:buChar char="-"/>
            </a:pPr>
            <a:r>
              <a:rPr lang="nb-NO" dirty="0"/>
              <a:t>Jane Christine Røed (80% + 20% studiesykepleier)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2.Endokrinologer</a:t>
            </a:r>
          </a:p>
          <a:p>
            <a:pPr>
              <a:buFontTx/>
              <a:buChar char="-"/>
            </a:pPr>
            <a:r>
              <a:rPr lang="nb-NO" dirty="0"/>
              <a:t>Overlege Dag Hofsø</a:t>
            </a:r>
          </a:p>
          <a:p>
            <a:pPr>
              <a:buFontTx/>
              <a:buChar char="-"/>
            </a:pPr>
            <a:r>
              <a:rPr lang="nb-NO" dirty="0"/>
              <a:t>Overlege Heidi Christine Rieser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993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Kaslium</a:t>
            </a:r>
            <a:r>
              <a:rPr lang="nb-NO" dirty="0"/>
              <a:t> og vitamin 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Minst 1000 mg kalsium daglig. Tilskudd til de som trenger det. </a:t>
            </a:r>
          </a:p>
          <a:p>
            <a:endParaRPr lang="nb-NO" dirty="0"/>
          </a:p>
          <a:p>
            <a:r>
              <a:rPr lang="nb-NO" dirty="0"/>
              <a:t>Vitamin D; ønsker &gt; 75 </a:t>
            </a:r>
            <a:r>
              <a:rPr lang="nb-NO" dirty="0" err="1"/>
              <a:t>nmol</a:t>
            </a:r>
            <a:r>
              <a:rPr lang="nb-NO" dirty="0"/>
              <a:t>/l. Tilskudd til de som trenger det. </a:t>
            </a:r>
          </a:p>
          <a:p>
            <a:endParaRPr lang="nb-NO" dirty="0"/>
          </a:p>
          <a:p>
            <a:r>
              <a:rPr lang="nb-NO" dirty="0"/>
              <a:t>I praksis </a:t>
            </a:r>
            <a:r>
              <a:rPr lang="nb-NO" dirty="0" err="1"/>
              <a:t>Calcigran</a:t>
            </a:r>
            <a:r>
              <a:rPr lang="nb-NO" dirty="0"/>
              <a:t> forte 500 mg/800 IE x 1 til de fleste med osteoporose.</a:t>
            </a:r>
          </a:p>
        </p:txBody>
      </p:sp>
    </p:spTree>
    <p:extLst>
      <p:ext uri="{BB962C8B-B14F-4D97-AF65-F5344CB8AC3E}">
        <p14:creationId xmlns:p14="http://schemas.microsoft.com/office/powerpoint/2010/main" val="2821456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skal henvises til oss?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Behandlingssvikt  med brudd etter igangsatt behandling.</a:t>
            </a:r>
          </a:p>
          <a:p>
            <a:r>
              <a:rPr lang="nb-NO" dirty="0"/>
              <a:t>Vurdering </a:t>
            </a:r>
            <a:r>
              <a:rPr lang="nb-NO" dirty="0" err="1"/>
              <a:t>ift</a:t>
            </a:r>
            <a:r>
              <a:rPr lang="nb-NO" dirty="0"/>
              <a:t> sekundær osteoporose hos unge pasienter.</a:t>
            </a:r>
          </a:p>
          <a:p>
            <a:r>
              <a:rPr lang="nb-NO" dirty="0"/>
              <a:t>Oppfølging av igangsatt behandling av ortoped.</a:t>
            </a:r>
          </a:p>
          <a:p>
            <a:r>
              <a:rPr lang="nb-NO" dirty="0"/>
              <a:t>Alvorlig osteoporose. </a:t>
            </a:r>
          </a:p>
          <a:p>
            <a:pPr lvl="1"/>
            <a:r>
              <a:rPr lang="nb-NO" dirty="0"/>
              <a:t>-virvelbrudd &gt; 40 % kompresjon</a:t>
            </a:r>
          </a:p>
          <a:p>
            <a:pPr lvl="1"/>
            <a:r>
              <a:rPr lang="nb-NO" dirty="0"/>
              <a:t>3 eller flere virvelbrudd</a:t>
            </a:r>
          </a:p>
          <a:p>
            <a:pPr lvl="1"/>
            <a:r>
              <a:rPr lang="nb-NO" dirty="0"/>
              <a:t>T-score &lt; -3.5/-4.0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4509120"/>
            <a:ext cx="59531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3626" y="476672"/>
            <a:ext cx="7772400" cy="1066800"/>
          </a:xfrm>
        </p:spPr>
        <p:txBody>
          <a:bodyPr/>
          <a:lstStyle/>
          <a:p>
            <a:pPr algn="ctr"/>
            <a:r>
              <a:rPr lang="nb-NO" dirty="0"/>
              <a:t>Takk for oppmerksomheten!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1" y="1268760"/>
            <a:ext cx="662187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5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n-lt"/>
                <a:cs typeface="Times New Roman" panose="02020603050405020304" pitchFamily="18" charset="0"/>
              </a:rPr>
              <a:t>Begreper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295400"/>
            <a:ext cx="7939608" cy="4495800"/>
          </a:xfrm>
        </p:spPr>
        <p:txBody>
          <a:bodyPr/>
          <a:lstStyle/>
          <a:p>
            <a:r>
              <a:rPr lang="nb-NO" dirty="0"/>
              <a:t>Normal bentetthet</a:t>
            </a:r>
          </a:p>
          <a:p>
            <a:r>
              <a:rPr lang="nb-NO" dirty="0"/>
              <a:t>Redusert bentetthet - </a:t>
            </a:r>
            <a:r>
              <a:rPr lang="nb-NO" b="1" dirty="0" err="1"/>
              <a:t>Osteopeni</a:t>
            </a:r>
            <a:endParaRPr lang="nb-NO" b="1" dirty="0"/>
          </a:p>
          <a:p>
            <a:r>
              <a:rPr lang="nb-NO" dirty="0"/>
              <a:t>Benskjørhet - </a:t>
            </a:r>
            <a:r>
              <a:rPr lang="nb-NO" b="1" dirty="0"/>
              <a:t>Osteoporose</a:t>
            </a:r>
          </a:p>
        </p:txBody>
      </p:sp>
      <p:pic>
        <p:nvPicPr>
          <p:cNvPr id="4" name="2CEF4063-6132-48D2-80C1-11E2C5221D17" descr="IMG_9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27204"/>
            <a:ext cx="504671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853158" y="2155778"/>
            <a:ext cx="26003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latin typeface="+mn-lt"/>
                <a:cs typeface="Arial" panose="020B0604020202020204" pitchFamily="34" charset="0"/>
              </a:rPr>
              <a:t>FRAX</a:t>
            </a:r>
            <a:endParaRPr lang="nb-NO" sz="1800" b="1" baseline="-25000" dirty="0">
              <a:latin typeface="+mn-lt"/>
              <a:cs typeface="Arial" panose="020B0604020202020204" pitchFamily="34" charset="0"/>
            </a:endParaRPr>
          </a:p>
          <a:p>
            <a:endParaRPr lang="nb-NO" sz="1800" dirty="0">
              <a:latin typeface="+mn-lt"/>
              <a:cs typeface="Arial" panose="020B0604020202020204" pitchFamily="34" charset="0"/>
            </a:endParaRPr>
          </a:p>
          <a:p>
            <a:r>
              <a:rPr lang="nb-NO" sz="1800" dirty="0">
                <a:latin typeface="+mn-lt"/>
                <a:cs typeface="Arial" panose="020B0604020202020204" pitchFamily="34" charset="0"/>
              </a:rPr>
              <a:t>FRAX</a:t>
            </a:r>
            <a:r>
              <a:rPr lang="nb-NO" sz="1800" baseline="30000" dirty="0">
                <a:latin typeface="+mn-lt"/>
                <a:cs typeface="Arial" panose="020B0604020202020204" pitchFamily="34" charset="0"/>
              </a:rPr>
              <a:t>®</a:t>
            </a:r>
            <a:r>
              <a:rPr lang="nb-NO" sz="1800" dirty="0">
                <a:latin typeface="+mn-lt"/>
                <a:cs typeface="Arial" panose="020B0604020202020204" pitchFamily="34" charset="0"/>
              </a:rPr>
              <a:t> verktøyet er utviklet av for å vurdere pasienters risiko for brudd. Den er basert på individuelle pasientmodeller som sammenfatter risiko forbundet med kliniske risikofaktorer samt risiko basert på benmineraltetthet (BMD) i lårhalsen</a:t>
            </a:r>
          </a:p>
        </p:txBody>
      </p:sp>
    </p:spTree>
    <p:extLst>
      <p:ext uri="{BB962C8B-B14F-4D97-AF65-F5344CB8AC3E}">
        <p14:creationId xmlns:p14="http://schemas.microsoft.com/office/powerpoint/2010/main" val="45959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260648"/>
            <a:ext cx="7867600" cy="5760640"/>
          </a:xfrm>
        </p:spPr>
        <p:txBody>
          <a:bodyPr/>
          <a:lstStyle/>
          <a:p>
            <a:pPr marL="0" indent="0">
              <a:buNone/>
            </a:pPr>
            <a:r>
              <a:rPr lang="nb-NO" sz="1000" b="1" dirty="0"/>
              <a:t>	</a:t>
            </a:r>
            <a:r>
              <a:rPr lang="nb-NO" sz="1600" b="1" dirty="0"/>
              <a:t>Til deg som skal til bentetthetsundersøkelse.</a:t>
            </a:r>
            <a:br>
              <a:rPr lang="nb-NO" sz="1600" b="1" dirty="0"/>
            </a:br>
            <a:r>
              <a:rPr lang="nb-NO" sz="1600" b="1" dirty="0"/>
              <a:t>	Vi ber deg ta stilling til følgende spørsmål:</a:t>
            </a:r>
            <a:br>
              <a:rPr lang="nb-NO" sz="1000" b="1" dirty="0"/>
            </a:br>
            <a:br>
              <a:rPr lang="nb-NO" sz="1000" b="1" dirty="0"/>
            </a:br>
            <a:r>
              <a:rPr lang="nb-NO" sz="1200" dirty="0"/>
              <a:t>Har du hatt brudd i voksen alder? ________________________________________________ </a:t>
            </a:r>
          </a:p>
          <a:p>
            <a:pPr marL="0" indent="0">
              <a:buNone/>
            </a:pPr>
            <a:r>
              <a:rPr lang="nb-NO" sz="1200" dirty="0"/>
              <a:t>Hvilke brudd: ________________________________________________________________</a:t>
            </a:r>
            <a:br>
              <a:rPr lang="nb-NO" sz="1200" dirty="0"/>
            </a:br>
            <a:r>
              <a:rPr lang="nb-NO" sz="1200" dirty="0"/>
              <a:t>(Brudd i ansikt, fingre og tær ikke medregnet)</a:t>
            </a:r>
          </a:p>
          <a:p>
            <a:pPr marL="0" indent="0">
              <a:buNone/>
            </a:pPr>
            <a:r>
              <a:rPr lang="nb-NO" sz="1200" dirty="0"/>
              <a:t>Er det innsatt metall?__________________________________________________________</a:t>
            </a:r>
          </a:p>
          <a:p>
            <a:pPr marL="0" indent="0">
              <a:buNone/>
            </a:pPr>
            <a:r>
              <a:rPr lang="nb-NO" sz="1200" dirty="0"/>
              <a:t>Har en eller begge dine foreldre hatt brudd i hoften? ________________________________</a:t>
            </a:r>
          </a:p>
          <a:p>
            <a:endParaRPr lang="nb-NO" sz="1200" b="1" dirty="0"/>
          </a:p>
          <a:p>
            <a:pPr marL="0" indent="0">
              <a:buNone/>
            </a:pPr>
            <a:r>
              <a:rPr lang="nb-NO" sz="1200" b="1" dirty="0"/>
              <a:t>Medikamenter</a:t>
            </a:r>
            <a:br>
              <a:rPr lang="nb-NO" sz="1200" dirty="0"/>
            </a:br>
            <a:r>
              <a:rPr lang="nb-NO" sz="1200" dirty="0"/>
              <a:t>Har du fått kortisonbehandling i lenger enn 3 måneder?______________________________</a:t>
            </a:r>
          </a:p>
          <a:p>
            <a:pPr marL="0" indent="0">
              <a:buNone/>
            </a:pPr>
            <a:r>
              <a:rPr lang="nb-NO" sz="1200" dirty="0"/>
              <a:t>Bruker du tilskudd av kalsium og/eller vitamin D?_______­­­­­­­­­­­____________________________</a:t>
            </a:r>
          </a:p>
          <a:p>
            <a:pPr marL="0" indent="0">
              <a:buNone/>
            </a:pPr>
            <a:r>
              <a:rPr lang="nb-NO" sz="1200" dirty="0"/>
              <a:t>Hvis ja, hvilken styrke?_________________________________________________________</a:t>
            </a:r>
          </a:p>
          <a:p>
            <a:pPr marL="0" indent="0">
              <a:buNone/>
            </a:pPr>
            <a:r>
              <a:rPr lang="nb-NO" sz="1200" dirty="0"/>
              <a:t>Får du eller har du fått behandling for benskjørhet? _________________________________</a:t>
            </a:r>
          </a:p>
          <a:p>
            <a:pPr marL="0" indent="0">
              <a:buNone/>
            </a:pPr>
            <a:r>
              <a:rPr lang="nb-NO" sz="1200" dirty="0"/>
              <a:t>Hvilke medikament?___________________________________________________________</a:t>
            </a:r>
            <a:br>
              <a:rPr lang="nb-NO" sz="1200" dirty="0"/>
            </a:br>
            <a:r>
              <a:rPr lang="nb-NO" sz="1200" dirty="0"/>
              <a:t>Hvor lenge har du brukt/hvor mange doser?_______________________________________</a:t>
            </a:r>
          </a:p>
          <a:p>
            <a:pPr marL="0" indent="0">
              <a:buNone/>
            </a:pPr>
            <a:r>
              <a:rPr lang="nb-NO" sz="1200" dirty="0"/>
              <a:t>Bruker du andre faste medikamenter: ____________________________________________</a:t>
            </a:r>
          </a:p>
          <a:p>
            <a:endParaRPr lang="nb-NO" sz="1200" b="1" dirty="0"/>
          </a:p>
          <a:p>
            <a:pPr marL="0" indent="0">
              <a:buNone/>
            </a:pPr>
            <a:r>
              <a:rPr lang="nb-NO" sz="1200" b="1" dirty="0"/>
              <a:t>Helse/Livsstil</a:t>
            </a:r>
            <a:r>
              <a:rPr lang="nb-NO" sz="1200" dirty="0"/>
              <a:t>		</a:t>
            </a:r>
          </a:p>
          <a:p>
            <a:pPr marL="0" indent="0">
              <a:buNone/>
            </a:pPr>
            <a:r>
              <a:rPr lang="nb-NO" sz="1200" dirty="0"/>
              <a:t>Røyker du? __________________________________________________________________</a:t>
            </a:r>
          </a:p>
          <a:p>
            <a:pPr marL="0" indent="0">
              <a:buNone/>
            </a:pPr>
            <a:r>
              <a:rPr lang="nb-NO" sz="1200" dirty="0"/>
              <a:t>Antall alkoholenheter pr. uke:___________________________________________________</a:t>
            </a:r>
          </a:p>
          <a:p>
            <a:pPr marL="0" indent="0">
              <a:buNone/>
            </a:pPr>
            <a:r>
              <a:rPr lang="nb-NO" sz="1200" dirty="0"/>
              <a:t>Kroniske sykdommer:__________________________________________________________</a:t>
            </a:r>
          </a:p>
          <a:p>
            <a:endParaRPr lang="nb-NO" sz="1200" b="1" dirty="0"/>
          </a:p>
          <a:p>
            <a:pPr marL="0" indent="0">
              <a:buNone/>
            </a:pPr>
            <a:r>
              <a:rPr lang="nb-NO" sz="1200" b="1" dirty="0"/>
              <a:t>For Kvinner	</a:t>
            </a:r>
            <a:br>
              <a:rPr lang="nb-NO" sz="1200" dirty="0"/>
            </a:br>
            <a:r>
              <a:rPr lang="nb-NO" sz="1200" dirty="0"/>
              <a:t>Er du gravid/ammer?	__________________________________________________________</a:t>
            </a:r>
          </a:p>
          <a:p>
            <a:pPr marL="0" indent="0">
              <a:buNone/>
            </a:pPr>
            <a:r>
              <a:rPr lang="nb-NO" sz="1200" dirty="0"/>
              <a:t>Har du kommet i overgangsalder?________________________________________________</a:t>
            </a:r>
          </a:p>
          <a:p>
            <a:pPr marL="0" indent="0">
              <a:buNone/>
            </a:pPr>
            <a:r>
              <a:rPr lang="nb-NO" sz="1200" dirty="0"/>
              <a:t>Alder da du mistet menstruasjon:________________________________________________</a:t>
            </a:r>
          </a:p>
          <a:p>
            <a:pPr marL="0" indent="0">
              <a:buNone/>
            </a:pPr>
            <a:r>
              <a:rPr lang="nb-NO" sz="1200" dirty="0"/>
              <a:t>Har brukt, eller bruker du østrogen</a:t>
            </a:r>
          </a:p>
        </p:txBody>
      </p:sp>
    </p:spTree>
    <p:extLst>
      <p:ext uri="{BB962C8B-B14F-4D97-AF65-F5344CB8AC3E}">
        <p14:creationId xmlns:p14="http://schemas.microsoft.com/office/powerpoint/2010/main" val="408416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DXA</a:t>
            </a:r>
            <a:br>
              <a:rPr lang="nb-NO" dirty="0"/>
            </a:br>
            <a:r>
              <a:rPr lang="nb-NO" dirty="0"/>
              <a:t>(Dual </a:t>
            </a:r>
            <a:r>
              <a:rPr lang="nb-NO" dirty="0" err="1"/>
              <a:t>energy</a:t>
            </a:r>
            <a:r>
              <a:rPr lang="nb-NO" dirty="0"/>
              <a:t> x-</a:t>
            </a:r>
            <a:r>
              <a:rPr lang="nb-NO" dirty="0" err="1"/>
              <a:t>ray</a:t>
            </a:r>
            <a:r>
              <a:rPr lang="nb-NO" dirty="0"/>
              <a:t> </a:t>
            </a:r>
            <a:r>
              <a:rPr lang="nb-NO" dirty="0" err="1"/>
              <a:t>absorptiometry</a:t>
            </a:r>
            <a:r>
              <a:rPr lang="nb-NO" dirty="0"/>
              <a:t>).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 descr="DXA Scan | Center for Young Women's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076056" y="1556792"/>
            <a:ext cx="35283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Lite stråler </a:t>
            </a:r>
          </a:p>
          <a:p>
            <a:endParaRPr lang="nb-NO" dirty="0"/>
          </a:p>
          <a:p>
            <a:r>
              <a:rPr lang="nb-NO" dirty="0"/>
              <a:t>Tid: Ca.15 min</a:t>
            </a:r>
          </a:p>
          <a:p>
            <a:endParaRPr lang="nb-NO" dirty="0"/>
          </a:p>
          <a:p>
            <a:r>
              <a:rPr lang="nb-NO" dirty="0"/>
              <a:t>Åpen maskin (Ingen trommel)</a:t>
            </a:r>
          </a:p>
          <a:p>
            <a:endParaRPr lang="nb-NO" dirty="0"/>
          </a:p>
          <a:p>
            <a:r>
              <a:rPr lang="nb-NO" dirty="0"/>
              <a:t>Ryggleie</a:t>
            </a:r>
          </a:p>
          <a:p>
            <a:endParaRPr lang="nb-NO" dirty="0"/>
          </a:p>
          <a:p>
            <a:r>
              <a:rPr lang="nb-NO" dirty="0"/>
              <a:t>Bilder tas av: </a:t>
            </a:r>
          </a:p>
          <a:p>
            <a:r>
              <a:rPr lang="nb-NO" dirty="0"/>
              <a:t>Hofte</a:t>
            </a:r>
          </a:p>
          <a:p>
            <a:r>
              <a:rPr lang="nb-NO" dirty="0" err="1"/>
              <a:t>Lumbalkolumna</a:t>
            </a:r>
            <a:r>
              <a:rPr lang="nb-NO" dirty="0"/>
              <a:t> </a:t>
            </a:r>
          </a:p>
          <a:p>
            <a:r>
              <a:rPr lang="nb-NO" dirty="0"/>
              <a:t>Distal radius</a:t>
            </a:r>
          </a:p>
          <a:p>
            <a:r>
              <a:rPr lang="nb-NO" dirty="0"/>
              <a:t>Sidebilde av lumbal(</a:t>
            </a:r>
            <a:r>
              <a:rPr lang="nb-NO" dirty="0" err="1"/>
              <a:t>thorakal</a:t>
            </a:r>
            <a:r>
              <a:rPr lang="nb-NO" dirty="0"/>
              <a:t>)</a:t>
            </a:r>
            <a:r>
              <a:rPr lang="nb-NO" dirty="0" err="1"/>
              <a:t>kolumna</a:t>
            </a:r>
            <a:endParaRPr lang="nb-NO" dirty="0"/>
          </a:p>
          <a:p>
            <a:r>
              <a:rPr lang="nb-NO" dirty="0"/>
              <a:t>Hele kroppen. </a:t>
            </a:r>
          </a:p>
          <a:p>
            <a:endParaRPr lang="nb-NO" dirty="0"/>
          </a:p>
          <a:p>
            <a:r>
              <a:rPr lang="nb-NO" dirty="0"/>
              <a:t>NB: Hofte, radius eller rygg med </a:t>
            </a:r>
            <a:r>
              <a:rPr lang="nb-NO" dirty="0" err="1"/>
              <a:t>osteosyntesemateriale</a:t>
            </a:r>
            <a:r>
              <a:rPr lang="nb-NO" dirty="0"/>
              <a:t> kan ikke benyttes.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159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60648"/>
            <a:ext cx="5676318" cy="62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16632"/>
            <a:ext cx="5616624" cy="651602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95536" y="1700808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Z-score:</a:t>
            </a:r>
          </a:p>
          <a:p>
            <a:endParaRPr lang="nb-NO" dirty="0"/>
          </a:p>
          <a:p>
            <a:r>
              <a:rPr lang="nb-NO" dirty="0"/>
              <a:t>Sekundær osteoporose?</a:t>
            </a:r>
          </a:p>
        </p:txBody>
      </p:sp>
    </p:spTree>
    <p:extLst>
      <p:ext uri="{BB962C8B-B14F-4D97-AF65-F5344CB8AC3E}">
        <p14:creationId xmlns:p14="http://schemas.microsoft.com/office/powerpoint/2010/main" val="379786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7" y="316730"/>
            <a:ext cx="5400600" cy="633123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95536" y="184482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T-Score:</a:t>
            </a:r>
          </a:p>
          <a:p>
            <a:endParaRPr lang="nb-NO" dirty="0"/>
          </a:p>
          <a:p>
            <a:r>
              <a:rPr lang="nb-NO" dirty="0"/>
              <a:t>Stor variasjon verdiene i virvlene.</a:t>
            </a:r>
          </a:p>
        </p:txBody>
      </p:sp>
    </p:spTree>
    <p:extLst>
      <p:ext uri="{BB962C8B-B14F-4D97-AF65-F5344CB8AC3E}">
        <p14:creationId xmlns:p14="http://schemas.microsoft.com/office/powerpoint/2010/main" val="285530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8640"/>
            <a:ext cx="5184576" cy="64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854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 med enkel side t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med enkel side to</Template>
  <TotalTime>2043</TotalTime>
  <Words>817</Words>
  <Application>Microsoft Office PowerPoint</Application>
  <PresentationFormat>Skjermfremvisning (4:3)</PresentationFormat>
  <Paragraphs>176</Paragraphs>
  <Slides>22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Verdana</vt:lpstr>
      <vt:lpstr>Presentasjon med enkel side to</vt:lpstr>
      <vt:lpstr>Benskjørhetspoliklinikken  Endokrinolog Heidi Christine Rieser og  Osteoporosesykepleier Jane Christine Røed</vt:lpstr>
      <vt:lpstr>Hvem er vi?</vt:lpstr>
      <vt:lpstr>Begreper</vt:lpstr>
      <vt:lpstr>PowerPoint-presentasjon</vt:lpstr>
      <vt:lpstr>DXA (Dual energy x-ray absorptiometry).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Samarbeid med ortopeden</vt:lpstr>
      <vt:lpstr>Pasientinformasjon - Aclasta</vt:lpstr>
      <vt:lpstr>Henvisning fra ortopedisk seksjon</vt:lpstr>
      <vt:lpstr>Osteoporose behandling</vt:lpstr>
      <vt:lpstr>Bisfosfonater</vt:lpstr>
      <vt:lpstr>Denosumab</vt:lpstr>
      <vt:lpstr>Anabol: Stimulerer osteoblastene  og benydannelse</vt:lpstr>
      <vt:lpstr>Hormoner</vt:lpstr>
      <vt:lpstr>Kaslium og vitamin D</vt:lpstr>
      <vt:lpstr>Hvem skal henvises til oss?</vt:lpstr>
      <vt:lpstr>Takk for oppmerksomheten!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Månedlige rapporter - KDS</dc:title>
  <dc:creator>anklin</dc:creator>
  <cp:lastModifiedBy>edeba</cp:lastModifiedBy>
  <cp:revision>132</cp:revision>
  <dcterms:created xsi:type="dcterms:W3CDTF">2015-02-13T11:29:04Z</dcterms:created>
  <dcterms:modified xsi:type="dcterms:W3CDTF">2023-05-04T09:56:30Z</dcterms:modified>
</cp:coreProperties>
</file>