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1" r:id="rId6"/>
    <p:sldId id="266" r:id="rId7"/>
    <p:sldId id="259" r:id="rId8"/>
    <p:sldId id="264" r:id="rId9"/>
    <p:sldId id="265" r:id="rId10"/>
    <p:sldId id="260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40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3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949267" y="762000"/>
            <a:ext cx="2813051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8000" y="762000"/>
            <a:ext cx="8238067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40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60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71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8001" y="1981200"/>
            <a:ext cx="5524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35701" y="1981200"/>
            <a:ext cx="5526617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00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99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85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27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16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53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_OlavsH_NTNU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12"/>
            <a:ext cx="12192000" cy="793889"/>
          </a:xfrm>
          <a:prstGeom prst="rect">
            <a:avLst/>
          </a:prstGeom>
        </p:spPr>
      </p:pic>
      <p:sp>
        <p:nvSpPr>
          <p:cNvPr id="1027" name="Rectangle 29"/>
          <p:cNvSpPr>
            <a:spLocks noChangeArrowheads="1"/>
          </p:cNvSpPr>
          <p:nvPr/>
        </p:nvSpPr>
        <p:spPr bwMode="auto">
          <a:xfrm>
            <a:off x="0" y="0"/>
            <a:ext cx="12192000" cy="381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62000"/>
            <a:ext cx="1125431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981200"/>
            <a:ext cx="1125431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30" name="Line 26"/>
          <p:cNvSpPr>
            <a:spLocks noChangeShapeType="1"/>
          </p:cNvSpPr>
          <p:nvPr/>
        </p:nvSpPr>
        <p:spPr bwMode="auto">
          <a:xfrm>
            <a:off x="8976320" y="6172200"/>
            <a:ext cx="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31" name="Line 27"/>
          <p:cNvSpPr>
            <a:spLocks noChangeShapeType="1"/>
          </p:cNvSpPr>
          <p:nvPr/>
        </p:nvSpPr>
        <p:spPr bwMode="auto">
          <a:xfrm>
            <a:off x="0" y="381000"/>
            <a:ext cx="12192000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95251" y="6248400"/>
            <a:ext cx="56091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A8ACD4C8-6BE4-7A40-BB65-F78A72731F36}" type="slidenum">
              <a:rPr lang="nn-NO" sz="1400" b="1">
                <a:latin typeface="Arial" charset="0"/>
              </a:rPr>
              <a:pPr algn="ctr"/>
              <a:t>‹#›</a:t>
            </a:fld>
            <a:endParaRPr lang="nn-NO" sz="1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7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29D0-0B2A-4346-B90F-2A79EB66D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err="1"/>
              <a:t>Rehabilitering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protesekirurgi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hofte</a:t>
            </a:r>
            <a:r>
              <a:rPr lang="en-GB" dirty="0"/>
              <a:t> -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kneledd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338B2-F95C-44D2-AFCB-49C9FC328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551" y="3886200"/>
            <a:ext cx="9274629" cy="1752600"/>
          </a:xfrm>
        </p:spPr>
        <p:txBody>
          <a:bodyPr/>
          <a:lstStyle/>
          <a:p>
            <a:pPr algn="l"/>
            <a:r>
              <a:rPr lang="en-GB" dirty="0"/>
              <a:t>Vigdis Schnell Husby</a:t>
            </a:r>
          </a:p>
          <a:p>
            <a:endParaRPr lang="en-GB" dirty="0"/>
          </a:p>
          <a:p>
            <a:pPr algn="l"/>
            <a:r>
              <a:rPr lang="en-GB" sz="1600" dirty="0" err="1"/>
              <a:t>Forsknings</a:t>
            </a:r>
            <a:r>
              <a:rPr lang="en-GB" sz="1600" dirty="0"/>
              <a:t> -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err="1"/>
              <a:t>fagutviklingssykepleier</a:t>
            </a:r>
            <a:r>
              <a:rPr lang="en-GB" sz="1600" dirty="0"/>
              <a:t> </a:t>
            </a:r>
            <a:r>
              <a:rPr lang="en-GB" sz="1600" dirty="0" err="1"/>
              <a:t>Ortopedisk</a:t>
            </a:r>
            <a:r>
              <a:rPr lang="en-GB" sz="1600" dirty="0"/>
              <a:t> </a:t>
            </a:r>
            <a:r>
              <a:rPr lang="en-GB" sz="1600" dirty="0" err="1"/>
              <a:t>opr</a:t>
            </a:r>
            <a:r>
              <a:rPr lang="en-GB" sz="1600" dirty="0"/>
              <a:t>. </a:t>
            </a:r>
            <a:r>
              <a:rPr lang="en-GB" sz="1600" dirty="0" err="1"/>
              <a:t>avd</a:t>
            </a:r>
            <a:r>
              <a:rPr lang="en-GB" sz="1600" dirty="0"/>
              <a:t>, St. Olavs hospital</a:t>
            </a:r>
          </a:p>
          <a:p>
            <a:pPr algn="l"/>
            <a:r>
              <a:rPr lang="en-GB" sz="1600" dirty="0" err="1"/>
              <a:t>Førsteamanuensis</a:t>
            </a:r>
            <a:r>
              <a:rPr lang="en-GB" sz="1600" dirty="0"/>
              <a:t>, </a:t>
            </a:r>
            <a:r>
              <a:rPr lang="en-GB" sz="1600" dirty="0" err="1"/>
              <a:t>Institutt</a:t>
            </a:r>
            <a:r>
              <a:rPr lang="en-GB" sz="1600" dirty="0"/>
              <a:t> for </a:t>
            </a:r>
            <a:r>
              <a:rPr lang="en-GB" sz="1600" dirty="0" err="1"/>
              <a:t>Helsevitenskap</a:t>
            </a:r>
            <a:r>
              <a:rPr lang="en-GB" sz="1600" dirty="0"/>
              <a:t> NTNU Ålesund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1161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A5A1-6533-4C86-B32A-5651CD85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Resultater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E64714-2769-48C0-AE05-64F607276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654" y="1934057"/>
            <a:ext cx="2981202" cy="3395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A3149-043C-4C48-95B1-DBCBB773A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158" y="2118246"/>
            <a:ext cx="3590855" cy="2621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4AD59-D942-4250-87DF-82C4FE5C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56" y="2956658"/>
            <a:ext cx="566977" cy="29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FB411-150F-4BA2-8541-3020E8DC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34" y="2933589"/>
            <a:ext cx="566977" cy="298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1646E-F4CA-406C-AB4B-6C3C1004A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264" y="3879181"/>
            <a:ext cx="683363" cy="360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46CC0F-C9CD-4D35-A7EC-FBF58AC1E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358" y="3856112"/>
            <a:ext cx="727147" cy="3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ECAAF0-5F90-4724-B412-D92A9C52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72811D-1EAD-4E72-BBEF-55B9026F99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8787" y="2234487"/>
            <a:ext cx="4472878" cy="224595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36A518-7C08-4066-A498-2B809AEF57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36120" y="424736"/>
            <a:ext cx="2836936" cy="6008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9CB635-9733-4775-A179-0B7CFF2AC09B}"/>
              </a:ext>
            </a:extLst>
          </p:cNvPr>
          <p:cNvSpPr txBox="1"/>
          <p:nvPr/>
        </p:nvSpPr>
        <p:spPr>
          <a:xfrm>
            <a:off x="822407" y="4435245"/>
            <a:ext cx="237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Journal of Orthopaedic </a:t>
            </a:r>
            <a:r>
              <a:rPr lang="nb-NO" sz="1200" i="1" dirty="0" err="1"/>
              <a:t>Surgery</a:t>
            </a:r>
            <a:endParaRPr lang="nb-NO" sz="1200" i="1" dirty="0"/>
          </a:p>
          <a:p>
            <a:r>
              <a:rPr lang="nb-NO" sz="1200" i="1" dirty="0"/>
              <a:t>28(2) 1–7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DDF40-2B44-4E75-98B5-F50DFA7D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45" y="1584029"/>
            <a:ext cx="36480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8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050E50-1FFB-4A77-AF03-2199219C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Hvilke</a:t>
            </a:r>
            <a:r>
              <a:rPr lang="en-GB" dirty="0"/>
              <a:t> </a:t>
            </a:r>
            <a:r>
              <a:rPr lang="en-GB" dirty="0" err="1"/>
              <a:t>erfaringer</a:t>
            </a:r>
            <a:r>
              <a:rPr lang="en-GB" dirty="0"/>
              <a:t> med fast-track har </a:t>
            </a:r>
            <a:r>
              <a:rPr lang="en-GB" dirty="0" err="1"/>
              <a:t>pasienter</a:t>
            </a:r>
            <a:r>
              <a:rPr lang="en-GB" dirty="0"/>
              <a:t> </a:t>
            </a:r>
            <a:r>
              <a:rPr lang="en-GB" dirty="0" err="1"/>
              <a:t>operert</a:t>
            </a:r>
            <a:r>
              <a:rPr lang="en-GB" dirty="0"/>
              <a:t> med </a:t>
            </a:r>
            <a:r>
              <a:rPr lang="en-GB" dirty="0" err="1"/>
              <a:t>kneprotese</a:t>
            </a:r>
            <a:r>
              <a:rPr lang="en-GB" dirty="0"/>
              <a:t>?</a:t>
            </a:r>
            <a:endParaRPr lang="nb-N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690395-0253-4BE5-B4F3-B21163B7F0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151" y="2047921"/>
            <a:ext cx="5524500" cy="159646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C6B40-DE92-44D6-9194-901784FED0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3 </a:t>
            </a:r>
            <a:r>
              <a:rPr lang="en-GB" dirty="0" err="1"/>
              <a:t>fokusgruppeintervjuer</a:t>
            </a:r>
            <a:r>
              <a:rPr lang="en-GB" dirty="0"/>
              <a:t> 2 </a:t>
            </a:r>
            <a:r>
              <a:rPr lang="en-GB" dirty="0" err="1"/>
              <a:t>uker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utskriving</a:t>
            </a:r>
            <a:r>
              <a:rPr lang="en-GB" dirty="0"/>
              <a:t> (13 pas.)</a:t>
            </a:r>
          </a:p>
          <a:p>
            <a:r>
              <a:rPr lang="en-GB" dirty="0" err="1"/>
              <a:t>Systematisk</a:t>
            </a:r>
            <a:r>
              <a:rPr lang="en-GB" dirty="0"/>
              <a:t> </a:t>
            </a:r>
            <a:r>
              <a:rPr lang="en-GB" dirty="0" err="1"/>
              <a:t>tekstkondensering</a:t>
            </a:r>
            <a:endParaRPr lang="en-GB" dirty="0"/>
          </a:p>
          <a:p>
            <a:r>
              <a:rPr lang="en-GB" dirty="0" err="1"/>
              <a:t>Resultat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Verdien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å </a:t>
            </a:r>
            <a:r>
              <a:rPr lang="en-GB" dirty="0" err="1"/>
              <a:t>komme</a:t>
            </a:r>
            <a:r>
              <a:rPr lang="en-GB" dirty="0"/>
              <a:t> </a:t>
            </a:r>
            <a:r>
              <a:rPr lang="en-GB" dirty="0" err="1"/>
              <a:t>hjem</a:t>
            </a:r>
            <a:endParaRPr lang="en-GB" dirty="0"/>
          </a:p>
          <a:p>
            <a:pPr lvl="1"/>
            <a:r>
              <a:rPr lang="en-GB" dirty="0" err="1"/>
              <a:t>Sikkerhet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forutsigbarhet</a:t>
            </a:r>
            <a:endParaRPr lang="en-GB" dirty="0"/>
          </a:p>
          <a:p>
            <a:pPr lvl="1"/>
            <a:r>
              <a:rPr lang="en-GB" dirty="0" err="1"/>
              <a:t>Styrket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å dele </a:t>
            </a:r>
            <a:r>
              <a:rPr lang="en-GB" dirty="0" err="1"/>
              <a:t>erfaringer</a:t>
            </a:r>
            <a:endParaRPr lang="en-GB" dirty="0"/>
          </a:p>
          <a:p>
            <a:pPr lvl="1"/>
            <a:r>
              <a:rPr lang="en-GB" dirty="0"/>
              <a:t>“No pain, no gain”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932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E8E9-AE88-47F6-958F-8A1C2AD1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3848C6-C4E9-42B6-AC1D-88D843F9F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864" y="895548"/>
            <a:ext cx="6680625" cy="47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76CA-0679-40F7-94AD-7A35F39D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Forekomst</a:t>
            </a:r>
            <a:r>
              <a:rPr lang="en-GB" dirty="0"/>
              <a:t> </a:t>
            </a:r>
            <a:r>
              <a:rPr lang="en-GB" dirty="0" err="1"/>
              <a:t>kne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hofteproteser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63F2D7-D732-4C59-985C-11FB9819F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4" y="1951748"/>
            <a:ext cx="5607341" cy="2029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5937D6-F433-4642-9C53-20C0837FD122}"/>
              </a:ext>
            </a:extLst>
          </p:cNvPr>
          <p:cNvSpPr txBox="1"/>
          <p:nvPr/>
        </p:nvSpPr>
        <p:spPr>
          <a:xfrm>
            <a:off x="281498" y="4134523"/>
            <a:ext cx="392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11 364 </a:t>
            </a:r>
            <a:r>
              <a:rPr lang="en-GB" sz="2000" dirty="0" err="1"/>
              <a:t>primære</a:t>
            </a:r>
            <a:r>
              <a:rPr lang="en-GB" sz="2000" dirty="0"/>
              <a:t> </a:t>
            </a:r>
            <a:r>
              <a:rPr lang="en-GB" sz="2000" dirty="0" err="1"/>
              <a:t>hofteproteser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2019</a:t>
            </a:r>
            <a:endParaRPr lang="nb-NO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F0840-F8AF-4EF8-A69B-8CCCB5DD4992}"/>
              </a:ext>
            </a:extLst>
          </p:cNvPr>
          <p:cNvSpPr txBox="1"/>
          <p:nvPr/>
        </p:nvSpPr>
        <p:spPr>
          <a:xfrm>
            <a:off x="638628" y="5504641"/>
            <a:ext cx="3984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/>
              <a:t>Nasjonalt</a:t>
            </a:r>
            <a:r>
              <a:rPr lang="en-GB" sz="1200" i="1" dirty="0"/>
              <a:t> register for </a:t>
            </a:r>
            <a:r>
              <a:rPr lang="en-GB" sz="1200" i="1" dirty="0" err="1"/>
              <a:t>leddproteser</a:t>
            </a:r>
            <a:r>
              <a:rPr lang="en-GB" sz="1200" i="1" dirty="0"/>
              <a:t>, Rapport 2020</a:t>
            </a:r>
            <a:endParaRPr lang="nb-NO" sz="1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3B5BC-C6BC-45B1-BF83-2660341FF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615" y="1829146"/>
            <a:ext cx="6229739" cy="2705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671E00-39E7-410E-86C7-417867CD2906}"/>
              </a:ext>
            </a:extLst>
          </p:cNvPr>
          <p:cNvSpPr txBox="1"/>
          <p:nvPr/>
        </p:nvSpPr>
        <p:spPr>
          <a:xfrm>
            <a:off x="6417578" y="4542916"/>
            <a:ext cx="423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7797 primære kneproteser i 2019</a:t>
            </a:r>
          </a:p>
        </p:txBody>
      </p:sp>
    </p:spTree>
    <p:extLst>
      <p:ext uri="{BB962C8B-B14F-4D97-AF65-F5344CB8AC3E}">
        <p14:creationId xmlns:p14="http://schemas.microsoft.com/office/powerpoint/2010/main" val="171450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1D85-3515-43CB-865B-FDE18229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Rehabiliteringsprinsipper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endring</a:t>
            </a:r>
            <a:r>
              <a:rPr lang="en-GB" dirty="0"/>
              <a:t>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5AC59-5456-4ACC-86C5-7DCA72200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Tradisjonell</a:t>
            </a:r>
            <a:r>
              <a:rPr lang="en-GB" dirty="0"/>
              <a:t> </a:t>
            </a:r>
            <a:r>
              <a:rPr lang="en-GB" dirty="0" err="1"/>
              <a:t>styrketrening</a:t>
            </a:r>
            <a:r>
              <a:rPr lang="en-GB" dirty="0"/>
              <a:t> </a:t>
            </a:r>
            <a:r>
              <a:rPr lang="en-GB" dirty="0" err="1"/>
              <a:t>gir</a:t>
            </a:r>
            <a:r>
              <a:rPr lang="en-GB" dirty="0"/>
              <a:t> </a:t>
            </a:r>
            <a:r>
              <a:rPr lang="en-GB" dirty="0" err="1"/>
              <a:t>liten</a:t>
            </a:r>
            <a:r>
              <a:rPr lang="en-GB" dirty="0"/>
              <a:t> </a:t>
            </a:r>
            <a:r>
              <a:rPr lang="en-GB" dirty="0" err="1"/>
              <a:t>økning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muskelstyrke</a:t>
            </a:r>
            <a:r>
              <a:rPr lang="en-GB" dirty="0"/>
              <a:t> </a:t>
            </a:r>
            <a:r>
              <a:rPr lang="nb-NO" sz="1600" i="1" dirty="0"/>
              <a:t>(Andersen m.fl., 2006, </a:t>
            </a:r>
            <a:r>
              <a:rPr lang="nb-NO" sz="1600" i="1" dirty="0" err="1"/>
              <a:t>Suetta</a:t>
            </a:r>
            <a:r>
              <a:rPr lang="nb-NO" sz="1600" i="1" dirty="0"/>
              <a:t> m. fl., 2004, </a:t>
            </a:r>
            <a:r>
              <a:rPr lang="nb-NO" sz="1600" i="1" dirty="0" err="1"/>
              <a:t>Minns</a:t>
            </a:r>
            <a:r>
              <a:rPr lang="nb-NO" sz="1600" i="1" dirty="0"/>
              <a:t>-Lowe m.fl., 2009)</a:t>
            </a:r>
            <a:endParaRPr lang="nb-NO" sz="1600" dirty="0"/>
          </a:p>
          <a:p>
            <a:endParaRPr lang="en-GB" dirty="0"/>
          </a:p>
          <a:p>
            <a:r>
              <a:rPr lang="en-GB" dirty="0" err="1"/>
              <a:t>Maksimal</a:t>
            </a:r>
            <a:r>
              <a:rPr lang="en-GB" dirty="0"/>
              <a:t> </a:t>
            </a:r>
            <a:r>
              <a:rPr lang="en-GB" dirty="0" err="1"/>
              <a:t>styrketrening</a:t>
            </a:r>
            <a:r>
              <a:rPr lang="en-GB" dirty="0"/>
              <a:t>;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repetisjoner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tunge</a:t>
            </a:r>
            <a:r>
              <a:rPr lang="en-GB" dirty="0"/>
              <a:t> </a:t>
            </a:r>
            <a:r>
              <a:rPr lang="en-GB" dirty="0" err="1"/>
              <a:t>vekter</a:t>
            </a:r>
            <a:r>
              <a:rPr lang="en-GB" dirty="0"/>
              <a:t> (80-90% 1RM) </a:t>
            </a:r>
            <a:r>
              <a:rPr lang="en-GB" sz="1600" i="1" dirty="0"/>
              <a:t>(Husby et al. 2009, Winther et al. 2018, Husby et al. 2018)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486EF-C723-4628-9523-10E42FDA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19" y="3528270"/>
            <a:ext cx="2913776" cy="2185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99414-9376-41E8-B3BD-0B9D07039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68" y="4204980"/>
            <a:ext cx="5314906" cy="776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C36E4F-23B8-4FF2-883A-341671DAF096}"/>
              </a:ext>
            </a:extLst>
          </p:cNvPr>
          <p:cNvSpPr txBox="1"/>
          <p:nvPr/>
        </p:nvSpPr>
        <p:spPr>
          <a:xfrm>
            <a:off x="939567" y="5133562"/>
            <a:ext cx="2801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Arch Phys Med </a:t>
            </a:r>
            <a:r>
              <a:rPr lang="en-US" sz="1200" i="1" dirty="0" err="1"/>
              <a:t>Rehabil</a:t>
            </a:r>
            <a:r>
              <a:rPr lang="en-US" sz="1200" i="1" dirty="0"/>
              <a:t> 2009;90:1658-67.</a:t>
            </a:r>
            <a:endParaRPr lang="nb-NO" sz="1200" i="1" dirty="0"/>
          </a:p>
        </p:txBody>
      </p:sp>
    </p:spTree>
    <p:extLst>
      <p:ext uri="{BB962C8B-B14F-4D97-AF65-F5344CB8AC3E}">
        <p14:creationId xmlns:p14="http://schemas.microsoft.com/office/powerpoint/2010/main" val="418922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EAF2-054B-42FA-B752-9F1BE79D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Standardiserte</a:t>
            </a:r>
            <a:r>
              <a:rPr lang="en-GB" dirty="0"/>
              <a:t> </a:t>
            </a:r>
            <a:r>
              <a:rPr lang="en-GB" dirty="0" err="1"/>
              <a:t>pasientforløp</a:t>
            </a:r>
            <a:r>
              <a:rPr lang="en-GB" dirty="0"/>
              <a:t>; fast-track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53CF3-9C32-4E46-BFC1-B2F018479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999" y="1981200"/>
            <a:ext cx="5524500" cy="3581400"/>
          </a:xfrm>
        </p:spPr>
        <p:txBody>
          <a:bodyPr/>
          <a:lstStyle/>
          <a:p>
            <a:r>
              <a:rPr lang="en-GB" sz="2000" dirty="0" err="1"/>
              <a:t>Ukentlige</a:t>
            </a:r>
            <a:r>
              <a:rPr lang="en-GB" sz="2000" dirty="0"/>
              <a:t> </a:t>
            </a:r>
            <a:r>
              <a:rPr lang="en-GB" sz="2000" dirty="0" err="1"/>
              <a:t>møter</a:t>
            </a:r>
            <a:r>
              <a:rPr lang="en-GB" sz="2000" dirty="0"/>
              <a:t> </a:t>
            </a:r>
            <a:r>
              <a:rPr lang="en-GB" sz="2000" dirty="0" err="1"/>
              <a:t>mellom</a:t>
            </a:r>
            <a:r>
              <a:rPr lang="en-GB" sz="2000" dirty="0"/>
              <a:t> de </a:t>
            </a:r>
            <a:r>
              <a:rPr lang="en-GB" sz="2000" dirty="0" err="1"/>
              <a:t>ulike</a:t>
            </a:r>
            <a:r>
              <a:rPr lang="en-GB" sz="2000" dirty="0"/>
              <a:t> </a:t>
            </a:r>
            <a:r>
              <a:rPr lang="en-GB" sz="2000" dirty="0" err="1"/>
              <a:t>fagprofesjoner</a:t>
            </a:r>
            <a:endParaRPr lang="en-GB" sz="2000" dirty="0"/>
          </a:p>
          <a:p>
            <a:r>
              <a:rPr lang="en-GB" sz="2000" dirty="0" err="1"/>
              <a:t>Pasientskole</a:t>
            </a:r>
            <a:r>
              <a:rPr lang="en-GB" sz="2000" dirty="0"/>
              <a:t> (</a:t>
            </a:r>
            <a:r>
              <a:rPr lang="en-GB" sz="2000" dirty="0" err="1"/>
              <a:t>pårørende</a:t>
            </a:r>
            <a:r>
              <a:rPr lang="en-GB" sz="2000" dirty="0"/>
              <a:t>)</a:t>
            </a:r>
          </a:p>
          <a:p>
            <a:pPr lvl="1"/>
            <a:r>
              <a:rPr lang="en-GB" sz="2000" dirty="0" err="1"/>
              <a:t>Informasjon</a:t>
            </a:r>
            <a:r>
              <a:rPr lang="en-GB" sz="2000" dirty="0"/>
              <a:t> </a:t>
            </a:r>
            <a:r>
              <a:rPr lang="en-GB" sz="2000" dirty="0" err="1"/>
              <a:t>fra</a:t>
            </a:r>
            <a:r>
              <a:rPr lang="en-GB" sz="2000" dirty="0"/>
              <a:t> </a:t>
            </a:r>
            <a:r>
              <a:rPr lang="en-GB" sz="2000" dirty="0" err="1"/>
              <a:t>anestesilege</a:t>
            </a:r>
            <a:r>
              <a:rPr lang="en-GB" sz="2000" dirty="0"/>
              <a:t>, </a:t>
            </a:r>
            <a:r>
              <a:rPr lang="en-GB" sz="2000" dirty="0" err="1"/>
              <a:t>ortoped</a:t>
            </a:r>
            <a:r>
              <a:rPr lang="en-GB" sz="2000" dirty="0"/>
              <a:t>, </a:t>
            </a:r>
            <a:r>
              <a:rPr lang="en-GB" sz="2000" dirty="0" err="1"/>
              <a:t>fysioterapeut</a:t>
            </a:r>
            <a:r>
              <a:rPr lang="en-GB" sz="2000" dirty="0"/>
              <a:t>, </a:t>
            </a:r>
            <a:r>
              <a:rPr lang="en-GB" sz="2000" dirty="0" err="1"/>
              <a:t>sykepleier</a:t>
            </a:r>
            <a:endParaRPr lang="en-GB" sz="2000" dirty="0"/>
          </a:p>
          <a:p>
            <a:r>
              <a:rPr lang="en-GB" sz="2000" dirty="0"/>
              <a:t>Multimodal </a:t>
            </a:r>
            <a:r>
              <a:rPr lang="en-GB" sz="2000" dirty="0" err="1"/>
              <a:t>smertebehandling</a:t>
            </a:r>
            <a:r>
              <a:rPr lang="en-GB" sz="2000" dirty="0"/>
              <a:t>, </a:t>
            </a:r>
            <a:r>
              <a:rPr lang="en-GB" sz="2000" dirty="0" err="1"/>
              <a:t>tidlig</a:t>
            </a:r>
            <a:r>
              <a:rPr lang="en-GB" sz="2000" dirty="0"/>
              <a:t> </a:t>
            </a:r>
            <a:r>
              <a:rPr lang="en-GB" sz="2000" dirty="0" err="1"/>
              <a:t>mobilisering</a:t>
            </a:r>
            <a:endParaRPr lang="en-GB" sz="2000" dirty="0"/>
          </a:p>
          <a:p>
            <a:r>
              <a:rPr lang="nb-NO" sz="2000" dirty="0"/>
              <a:t>Brosjyre med kontaktinfo</a:t>
            </a:r>
          </a:p>
          <a:p>
            <a:r>
              <a:rPr lang="nb-NO" sz="2000" dirty="0"/>
              <a:t>Hva kan du som pas. forvente?</a:t>
            </a:r>
          </a:p>
          <a:p>
            <a:r>
              <a:rPr lang="nb-NO" sz="2000" dirty="0"/>
              <a:t>Hvordan kan du som pas. forberede deg?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520BA4-6365-4090-B2AE-EAE2D986F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1077" y="1981200"/>
            <a:ext cx="4390609" cy="22866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A1BA00-CFBC-4F20-8362-258E1EE4D82A}"/>
              </a:ext>
            </a:extLst>
          </p:cNvPr>
          <p:cNvSpPr/>
          <p:nvPr/>
        </p:nvSpPr>
        <p:spPr>
          <a:xfrm>
            <a:off x="6821140" y="4480331"/>
            <a:ext cx="457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Empowerment</a:t>
            </a:r>
            <a:endParaRPr lang="nb-NO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42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CE96-D9EE-483A-9614-6EBFE7E8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Hofteprotese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maksstyrketrening-implementering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klinisk</a:t>
            </a:r>
            <a:r>
              <a:rPr lang="en-GB" dirty="0"/>
              <a:t> </a:t>
            </a:r>
            <a:r>
              <a:rPr lang="en-GB" dirty="0" err="1"/>
              <a:t>praksis</a:t>
            </a:r>
            <a:endParaRPr lang="nb-N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A65CCC-AE98-41EA-BB30-2045E17C8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818" y="2135917"/>
            <a:ext cx="5857554" cy="25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6B71DE-0E48-4873-92AB-644DDC7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Intervensjon</a:t>
            </a:r>
            <a:endParaRPr lang="nb-NO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659B56-A6A9-4331-907F-9253ABA2AD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711" y="2083185"/>
            <a:ext cx="5524500" cy="274918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0DB58D-060E-4690-9C04-10EB2D14C0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2501" y="1981200"/>
            <a:ext cx="5713710" cy="29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36DC-51FB-41DB-B658-81D8CB4A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Studie</a:t>
            </a:r>
            <a:r>
              <a:rPr lang="en-GB" dirty="0"/>
              <a:t> </a:t>
            </a:r>
            <a:r>
              <a:rPr lang="en-GB" dirty="0" err="1"/>
              <a:t>kneprotese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maksstyrketrening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F076-507F-4DD3-8020-D693549DE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F40F5-3C24-4D6B-A15C-FB218FB60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48" y="2130489"/>
            <a:ext cx="7387827" cy="2320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0CA914-6E6E-4C1A-8D6A-250DEEB732A1}"/>
              </a:ext>
            </a:extLst>
          </p:cNvPr>
          <p:cNvSpPr txBox="1"/>
          <p:nvPr/>
        </p:nvSpPr>
        <p:spPr>
          <a:xfrm>
            <a:off x="2533981" y="4524669"/>
            <a:ext cx="239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 err="1"/>
              <a:t>Eur</a:t>
            </a:r>
            <a:r>
              <a:rPr lang="nb-NO" sz="1200" i="1" dirty="0"/>
              <a:t> J </a:t>
            </a:r>
            <a:r>
              <a:rPr lang="nb-NO" sz="1200" i="1" dirty="0" err="1"/>
              <a:t>Phys</a:t>
            </a:r>
            <a:r>
              <a:rPr lang="nb-NO" sz="1200" i="1" dirty="0"/>
              <a:t> </a:t>
            </a:r>
            <a:r>
              <a:rPr lang="nb-NO" sz="1200" i="1" dirty="0" err="1"/>
              <a:t>Rehabil</a:t>
            </a:r>
            <a:r>
              <a:rPr lang="nb-NO" sz="1200" i="1" dirty="0"/>
              <a:t> Med 2018;54:371-9. </a:t>
            </a:r>
          </a:p>
        </p:txBody>
      </p:sp>
    </p:spTree>
    <p:extLst>
      <p:ext uri="{BB962C8B-B14F-4D97-AF65-F5344CB8AC3E}">
        <p14:creationId xmlns:p14="http://schemas.microsoft.com/office/powerpoint/2010/main" val="242534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3A31-2444-462B-9E76-39413F9D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Intervensjon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DEB5-BCB7-418C-B1C2-2FAEEA6A0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Maksimal</a:t>
            </a:r>
            <a:r>
              <a:rPr lang="en-GB" b="1" dirty="0"/>
              <a:t> </a:t>
            </a:r>
            <a:r>
              <a:rPr lang="en-GB" b="1" dirty="0" err="1"/>
              <a:t>styrketrening</a:t>
            </a:r>
            <a:r>
              <a:rPr lang="en-GB" b="1" dirty="0"/>
              <a:t>:</a:t>
            </a:r>
          </a:p>
          <a:p>
            <a:r>
              <a:rPr lang="en-GB" sz="2400" dirty="0" err="1"/>
              <a:t>Oppstart</a:t>
            </a:r>
            <a:r>
              <a:rPr lang="en-GB" sz="2400" dirty="0"/>
              <a:t> </a:t>
            </a:r>
            <a:r>
              <a:rPr lang="en-GB" sz="2400" dirty="0" err="1"/>
              <a:t>trening</a:t>
            </a:r>
            <a:r>
              <a:rPr lang="en-GB" sz="2400" dirty="0"/>
              <a:t> </a:t>
            </a:r>
            <a:r>
              <a:rPr lang="en-GB" sz="2400" dirty="0" err="1"/>
              <a:t>dag</a:t>
            </a:r>
            <a:r>
              <a:rPr lang="en-GB" sz="2400" dirty="0"/>
              <a:t> 8 postopr.</a:t>
            </a:r>
          </a:p>
          <a:p>
            <a:r>
              <a:rPr lang="en-GB" sz="2400" dirty="0" err="1"/>
              <a:t>Kneekstensjon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beinpress</a:t>
            </a:r>
            <a:endParaRPr lang="en-GB" sz="2400" dirty="0"/>
          </a:p>
          <a:p>
            <a:r>
              <a:rPr lang="en-GB" sz="2400" dirty="0" err="1"/>
              <a:t>Registrerte</a:t>
            </a:r>
            <a:r>
              <a:rPr lang="en-GB" sz="2400" dirty="0"/>
              <a:t> </a:t>
            </a:r>
            <a:r>
              <a:rPr lang="en-GB" sz="2400" dirty="0" err="1"/>
              <a:t>smerte</a:t>
            </a:r>
            <a:r>
              <a:rPr lang="en-GB" sz="2400" dirty="0"/>
              <a:t> (NRS) </a:t>
            </a:r>
            <a:r>
              <a:rPr lang="en-GB" sz="2400" dirty="0" err="1"/>
              <a:t>før</a:t>
            </a:r>
            <a:r>
              <a:rPr lang="en-GB" sz="2400" dirty="0"/>
              <a:t>, under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etter</a:t>
            </a:r>
            <a:r>
              <a:rPr lang="en-GB" sz="2400" dirty="0"/>
              <a:t> </a:t>
            </a:r>
            <a:r>
              <a:rPr lang="en-GB" sz="2400" dirty="0" err="1"/>
              <a:t>trening</a:t>
            </a:r>
            <a:endParaRPr lang="en-GB" sz="2400" dirty="0"/>
          </a:p>
          <a:p>
            <a:r>
              <a:rPr lang="en-GB" sz="2400" dirty="0" err="1"/>
              <a:t>Registerte</a:t>
            </a:r>
            <a:r>
              <a:rPr lang="en-GB" sz="2400" dirty="0"/>
              <a:t> </a:t>
            </a:r>
            <a:r>
              <a:rPr lang="en-GB" sz="2400" dirty="0" err="1"/>
              <a:t>forbruk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smertestillende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treningsperioden</a:t>
            </a:r>
            <a:endParaRPr lang="nb-NO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DF0260-BD78-4079-806F-04CC9CC17E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7660" y="3429000"/>
            <a:ext cx="3058604" cy="2293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B5EF4-8BEC-4E52-9425-A4D01496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566" y="865152"/>
            <a:ext cx="3058605" cy="2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9355-A45D-46CA-A19B-77BE2A09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EE97-D27C-4126-88FB-08021FB1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2014756"/>
            <a:ext cx="11254317" cy="35814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Standard rehab </a:t>
            </a:r>
            <a:r>
              <a:rPr lang="en-GB" sz="2400" b="1" dirty="0" err="1"/>
              <a:t>gruppe</a:t>
            </a:r>
            <a:r>
              <a:rPr lang="en-GB" sz="2400" b="1" dirty="0"/>
              <a:t>:</a:t>
            </a:r>
          </a:p>
          <a:p>
            <a:r>
              <a:rPr lang="en-GB" sz="2400" dirty="0" err="1"/>
              <a:t>Fulgte</a:t>
            </a:r>
            <a:r>
              <a:rPr lang="en-GB" sz="2400" dirty="0"/>
              <a:t> St. Olavs </a:t>
            </a:r>
            <a:r>
              <a:rPr lang="en-GB" sz="2400" dirty="0" err="1"/>
              <a:t>prosedyre</a:t>
            </a:r>
            <a:r>
              <a:rPr lang="en-GB" sz="2400" dirty="0"/>
              <a:t> for </a:t>
            </a:r>
            <a:r>
              <a:rPr lang="en-GB" sz="2400" dirty="0" err="1"/>
              <a:t>opptrening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Fysioterapi</a:t>
            </a:r>
            <a:r>
              <a:rPr lang="en-GB" sz="2400" dirty="0"/>
              <a:t> 2-3 ganger/uke </a:t>
            </a:r>
            <a:r>
              <a:rPr lang="en-GB" sz="1800" dirty="0"/>
              <a:t>(</a:t>
            </a:r>
            <a:r>
              <a:rPr lang="en-GB" sz="1800" dirty="0" err="1"/>
              <a:t>gj</a:t>
            </a:r>
            <a:r>
              <a:rPr lang="en-GB" sz="1800" dirty="0"/>
              <a:t>. </a:t>
            </a:r>
            <a:r>
              <a:rPr lang="en-GB" sz="1800" dirty="0" err="1"/>
              <a:t>snitt</a:t>
            </a:r>
            <a:r>
              <a:rPr lang="en-GB" sz="1800" dirty="0"/>
              <a:t> 2.4 ganger)</a:t>
            </a:r>
          </a:p>
          <a:p>
            <a:r>
              <a:rPr lang="en-GB" sz="2400" dirty="0" err="1"/>
              <a:t>Førte</a:t>
            </a:r>
            <a:r>
              <a:rPr lang="en-GB" sz="2400" dirty="0"/>
              <a:t> </a:t>
            </a:r>
            <a:r>
              <a:rPr lang="en-GB" sz="2400" dirty="0" err="1"/>
              <a:t>treningsdagbok</a:t>
            </a:r>
            <a:endParaRPr lang="en-GB" sz="2400" dirty="0"/>
          </a:p>
          <a:p>
            <a:r>
              <a:rPr lang="en-GB" sz="2400" dirty="0" err="1"/>
              <a:t>Ukentlig</a:t>
            </a:r>
            <a:r>
              <a:rPr lang="en-GB" sz="2400" dirty="0"/>
              <a:t> </a:t>
            </a:r>
            <a:r>
              <a:rPr lang="en-GB" sz="2400" dirty="0" err="1"/>
              <a:t>telefonsamtale</a:t>
            </a:r>
            <a:r>
              <a:rPr lang="en-GB" sz="2400" dirty="0"/>
              <a:t> </a:t>
            </a:r>
            <a:r>
              <a:rPr lang="en-GB" sz="2400" dirty="0" err="1"/>
              <a:t>fra</a:t>
            </a:r>
            <a:r>
              <a:rPr lang="en-GB" sz="2400" dirty="0"/>
              <a:t> </a:t>
            </a:r>
            <a:r>
              <a:rPr lang="en-GB" sz="2400" dirty="0" err="1"/>
              <a:t>prosjektleder</a:t>
            </a:r>
            <a:endParaRPr lang="nb-NO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5071D-3EB8-4674-A6A3-62493532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07" y="2263533"/>
            <a:ext cx="3547630" cy="23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2834"/>
      </p:ext>
    </p:extLst>
  </p:cSld>
  <p:clrMapOvr>
    <a:masterClrMapping/>
  </p:clrMapOvr>
</p:sld>
</file>

<file path=ppt/theme/theme1.xml><?xml version="1.0" encoding="utf-8"?>
<a:theme xmlns:a="http://schemas.openxmlformats.org/drawingml/2006/main" name="Liggende mal Times">
  <a:themeElements>
    <a:clrScheme name="Liggende mal Tim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ggende mal Tim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iggende mal Ti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NTNU_St_OlavsH_bokm</Template>
  <TotalTime>123</TotalTime>
  <Words>303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Times</vt:lpstr>
      <vt:lpstr>Liggende mal Times</vt:lpstr>
      <vt:lpstr>Rehabilitering etter protesekirurgi  i hofte -og kneledd</vt:lpstr>
      <vt:lpstr>Forekomst kne- og hofteproteser</vt:lpstr>
      <vt:lpstr>Rehabiliteringsprinsipper i endring?</vt:lpstr>
      <vt:lpstr>Standardiserte pasientforløp; fast-track</vt:lpstr>
      <vt:lpstr>Hofteprotese og maksstyrketrening-implementering i klinisk praksis</vt:lpstr>
      <vt:lpstr>Intervensjon</vt:lpstr>
      <vt:lpstr>Studie kneprotese og maksstyrketrening</vt:lpstr>
      <vt:lpstr>Intervensjon</vt:lpstr>
      <vt:lpstr>PowerPoint-presentasjon</vt:lpstr>
      <vt:lpstr>Resultater</vt:lpstr>
      <vt:lpstr>PowerPoint-presentasjon</vt:lpstr>
      <vt:lpstr>Hvilke erfaringer med fast-track har pasienter operert med kneprotese?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Rehabilitering etter protesekirurg i hofte -og kneledd</dc:title>
  <dc:creator>Vigdis Kvitland Schnell Husby</dc:creator>
  <cp:lastModifiedBy>edeba</cp:lastModifiedBy>
  <cp:revision>24</cp:revision>
  <dcterms:created xsi:type="dcterms:W3CDTF">2021-04-20T07:05:58Z</dcterms:created>
  <dcterms:modified xsi:type="dcterms:W3CDTF">2021-04-21T09:22:14Z</dcterms:modified>
</cp:coreProperties>
</file>