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40" autoAdjust="0"/>
  </p:normalViewPr>
  <p:slideViewPr>
    <p:cSldViewPr snapToGrid="0">
      <p:cViewPr varScale="1">
        <p:scale>
          <a:sx n="96" d="100"/>
          <a:sy n="96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00AC9-A24C-4649-9022-EFFECE7651A0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A62BD-1BA8-4FBD-A613-CB681B3A49D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30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D24ED-7C9A-433B-B33D-05D4D040A64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35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2562-91A9-49E8-8513-83058752AF9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83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74F20-4963-4775-A3A7-8E40F752751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74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0CF1E-4AB0-044D-B3F9-845545BAD41A}" type="slidenum">
              <a:rPr lang="nn-NO" smtClean="0">
                <a:solidFill>
                  <a:prstClr val="black"/>
                </a:solidFill>
              </a:rPr>
              <a:pPr/>
              <a:t>4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8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0CF1E-4AB0-044D-B3F9-845545BAD41A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857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3D37-7924-4217-8853-77B37428119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03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74F20-4963-4775-A3A7-8E40F752751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30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74F20-4963-4775-A3A7-8E40F752751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75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2562-91A9-49E8-8513-83058752AF9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76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2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84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19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805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54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55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41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3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70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4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84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FC67-9B12-4508-A0AB-E6B49910F02F}" type="datetimeFigureOut">
              <a:rPr lang="nb-NO" smtClean="0"/>
              <a:t>08.01.2021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5CE7-3B26-469F-BE3E-A9F2EA7A31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99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rete.flemmen@stolav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o/url?sa=i&amp;rct=j&amp;q=&amp;esrc=s&amp;source=images&amp;cd=&amp;cad=rja&amp;uact=8&amp;ved=0ahUKEwjxzMvxj8PXAhXrNJoKHbNQCpcQjRwIBw&amp;url=http://www.uocodac.com/3d-muscle/3d-muscle/&amp;psig=AOvVaw11J2IiLSN9HFeZdIFAu7Tv&amp;ust=1510922699551546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St.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Olavs</a:t>
            </a:r>
            <a:r>
              <a:rPr lang="en-US" sz="32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Hospital,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Universitetssykehuset</a:t>
            </a:r>
            <a:r>
              <a:rPr lang="en-US" sz="32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Trondheim</a:t>
            </a:r>
            <a:br>
              <a:rPr lang="en-US" sz="32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Klinikk</a:t>
            </a:r>
            <a:r>
              <a:rPr lang="en-US" sz="28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8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rus</a:t>
            </a:r>
            <a:r>
              <a:rPr lang="en-US" sz="28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sz="28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avhengighetsmedisin</a:t>
            </a:r>
            <a:endParaRPr lang="nb-NO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49" y="2505075"/>
            <a:ext cx="5105664" cy="3684588"/>
          </a:xfrm>
        </p:spPr>
      </p:pic>
      <p:sp>
        <p:nvSpPr>
          <p:cNvPr id="3" name="Plassholder for tekst 2"/>
          <p:cNvSpPr>
            <a:spLocks noGrp="1"/>
          </p:cNvSpPr>
          <p:nvPr>
            <p:ph type="body" sz="quarter" idx="3"/>
          </p:nvPr>
        </p:nvSpPr>
        <p:spPr>
          <a:xfrm>
            <a:off x="6146138" y="3999730"/>
            <a:ext cx="5183188" cy="1431396"/>
          </a:xfrm>
        </p:spPr>
        <p:txBody>
          <a:bodyPr>
            <a:noAutofit/>
          </a:bodyPr>
          <a:lstStyle/>
          <a:p>
            <a:pPr algn="ctr"/>
            <a:r>
              <a:rPr lang="nb-NO" sz="2800" dirty="0" smtClean="0"/>
              <a:t>Fysisk trening som medisin </a:t>
            </a:r>
            <a:endParaRPr lang="nb-NO" sz="28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05075"/>
            <a:ext cx="5178829" cy="19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59" y="5893817"/>
            <a:ext cx="28575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Takk for oppmerksomheten!</a:t>
            </a:r>
            <a:endParaRPr lang="nb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8586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nb-NO" sz="2400" b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nb-NO" sz="2400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Grete </a:t>
            </a:r>
            <a:r>
              <a:rPr 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Flemmen • </a:t>
            </a:r>
            <a:r>
              <a:rPr lang="nb-NO" sz="2000" b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Treningsfysiolog</a:t>
            </a:r>
            <a:r>
              <a:rPr 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</a:t>
            </a:r>
            <a:r>
              <a:rPr lang="nb-NO" sz="2000" b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endParaRPr lang="nb-NO" sz="2000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nb-NO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b-NO" sz="2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Kompetansesenter rus - Midt-Norge, Seksjon for Forskning og Utvikling</a:t>
            </a:r>
            <a:r>
              <a:rPr lang="nb-NO" sz="16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nb-NO" sz="1600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b-NO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OLAVS HOSPITAL HF | KLINIKK FOR RUS- OG </a:t>
            </a:r>
            <a:r>
              <a:rPr lang="nb-NO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AVHENGIGHETSMEDISIN</a:t>
            </a:r>
          </a:p>
          <a:p>
            <a:pPr marL="0" indent="0" algn="ctr">
              <a:buNone/>
            </a:pPr>
            <a:endParaRPr lang="nb-NO" sz="2400" dirty="0"/>
          </a:p>
          <a:p>
            <a:pPr marL="0" indent="0" algn="ctr">
              <a:buNone/>
            </a:pPr>
            <a:r>
              <a:rPr lang="nb-NO" sz="2400" dirty="0" err="1" smtClean="0"/>
              <a:t>Tlf</a:t>
            </a:r>
            <a:r>
              <a:rPr lang="nb-NO" sz="2400" dirty="0" smtClean="0"/>
              <a:t>:</a:t>
            </a:r>
            <a:r>
              <a:rPr lang="nb-NO" sz="2400" dirty="0"/>
              <a:t> 908 77 876 </a:t>
            </a:r>
            <a:r>
              <a:rPr lang="nb-NO" sz="2400" dirty="0" smtClean="0"/>
              <a:t> </a:t>
            </a:r>
            <a:r>
              <a:rPr lang="nb-NO" sz="2400" u="sng" dirty="0">
                <a:hlinkClick r:id="rId2"/>
              </a:rPr>
              <a:t>grete.flemmen@stolav.no</a:t>
            </a:r>
            <a:r>
              <a:rPr lang="nb-N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90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Rusavhengige</a:t>
            </a:r>
            <a:endParaRPr lang="nb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20 år kortere levetid</a:t>
            </a:r>
          </a:p>
          <a:p>
            <a:r>
              <a:rPr lang="nb-NO" dirty="0" smtClean="0"/>
              <a:t>Storforbrukere av helsetjenester</a:t>
            </a:r>
          </a:p>
          <a:p>
            <a:r>
              <a:rPr lang="nb-NO" dirty="0" smtClean="0"/>
              <a:t>Fysisk kapasitet 20-30 år eldre enn seg selv</a:t>
            </a:r>
            <a:endParaRPr lang="nb-NO" dirty="0"/>
          </a:p>
        </p:txBody>
      </p:sp>
      <p:pic>
        <p:nvPicPr>
          <p:cNvPr id="5" name="Plassholder for innhold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-739" r="-430" b="739"/>
          <a:stretch/>
        </p:blipFill>
        <p:spPr>
          <a:xfrm>
            <a:off x="6288578" y="1690688"/>
            <a:ext cx="5181600" cy="3016155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46" y="5884059"/>
            <a:ext cx="2857500" cy="81915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79" y="6131634"/>
            <a:ext cx="1701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Calibri" panose="020F0502020204030204" pitchFamily="34" charset="0"/>
                <a:cs typeface="Calibri" panose="020F0502020204030204" pitchFamily="34" charset="0"/>
              </a:rPr>
              <a:t>Fysisk </a:t>
            </a:r>
            <a:r>
              <a:rPr lang="nb-NO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helse: </a:t>
            </a:r>
            <a:r>
              <a:rPr lang="nb-NO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hjertekapasitet</a:t>
            </a:r>
            <a:r>
              <a:rPr lang="nb-NO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(kondis) og muskulær styrke</a:t>
            </a:r>
            <a:endParaRPr lang="nb-NO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41" y="1690688"/>
            <a:ext cx="2050100" cy="4351338"/>
          </a:xfrm>
        </p:spPr>
      </p:pic>
      <p:pic>
        <p:nvPicPr>
          <p:cNvPr id="27" name="Plassholder for innhold 2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17" y="1611705"/>
            <a:ext cx="3179474" cy="4351338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46" y="5884059"/>
            <a:ext cx="2857500" cy="8191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79" y="6131634"/>
            <a:ext cx="1701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auto">
          <a:xfrm>
            <a:off x="5995657" y="448521"/>
            <a:ext cx="1534264" cy="4864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3200" dirty="0">
              <a:solidFill>
                <a:srgbClr val="000000"/>
              </a:solidFill>
              <a:latin typeface="Times"/>
              <a:ea typeface="ＭＳ Ｐゴシック" charset="0"/>
            </a:endParaRPr>
          </a:p>
        </p:txBody>
      </p:sp>
      <p:sp>
        <p:nvSpPr>
          <p:cNvPr id="11" name="Rektangel 10"/>
          <p:cNvSpPr/>
          <p:nvPr/>
        </p:nvSpPr>
        <p:spPr bwMode="auto">
          <a:xfrm>
            <a:off x="3340608" y="691761"/>
            <a:ext cx="5608320" cy="648072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Kondisjon </a:t>
            </a:r>
            <a:r>
              <a:rPr lang="nb-NO" sz="4800" b="1" dirty="0">
                <a:latin typeface="Calibri" panose="020F0502020204030204" pitchFamily="34" charset="0"/>
                <a:cs typeface="Calibri" panose="020F0502020204030204" pitchFamily="34" charset="0"/>
              </a:rPr>
              <a:t>og styrke</a:t>
            </a:r>
          </a:p>
        </p:txBody>
      </p:sp>
      <p:sp>
        <p:nvSpPr>
          <p:cNvPr id="2" name="Rektangel 1"/>
          <p:cNvSpPr/>
          <p:nvPr/>
        </p:nvSpPr>
        <p:spPr bwMode="auto">
          <a:xfrm>
            <a:off x="3944584" y="2955086"/>
            <a:ext cx="4392488" cy="5040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Kondisjon</a:t>
            </a:r>
            <a:r>
              <a:rPr lang="nb-N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nb-NO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2max</a:t>
            </a:r>
            <a:endParaRPr lang="nb-N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3948524" y="3825044"/>
            <a:ext cx="4392488" cy="5040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Styrke: 1RM konsentrisk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79" y="6131634"/>
            <a:ext cx="1701000" cy="32400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47" y="5884059"/>
            <a:ext cx="2857500" cy="819150"/>
          </a:xfrm>
          <a:prstGeom prst="rect">
            <a:avLst/>
          </a:prstGeom>
        </p:spPr>
      </p:pic>
      <p:pic>
        <p:nvPicPr>
          <p:cNvPr id="8" name="Picture 2" descr="H:\Framlegg voksenavdeling Bilder og tekst\heart-highlighted-on-model-against-blue-backg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2600908"/>
            <a:ext cx="280416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lderesultat for MUSCLE PICTUR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8" y="2600913"/>
            <a:ext cx="3474721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Effektive trenings metoder</a:t>
            </a:r>
            <a:endParaRPr lang="nb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sz="3600" dirty="0" smtClean="0">
                <a:solidFill>
                  <a:srgbClr val="FF0000"/>
                </a:solidFill>
              </a:rPr>
              <a:t>Intensitet</a:t>
            </a:r>
            <a:r>
              <a:rPr lang="nb-NO" dirty="0" smtClean="0"/>
              <a:t>, varighet og frekvens</a:t>
            </a:r>
          </a:p>
          <a:p>
            <a:endParaRPr lang="nb-NO" dirty="0" smtClean="0"/>
          </a:p>
          <a:p>
            <a:r>
              <a:rPr lang="nb-NO" dirty="0" smtClean="0"/>
              <a:t>Høyintensitets intervalltrening</a:t>
            </a:r>
          </a:p>
          <a:p>
            <a:endParaRPr lang="nb-NO" dirty="0" smtClean="0"/>
          </a:p>
          <a:p>
            <a:r>
              <a:rPr lang="nb-NO" dirty="0" smtClean="0"/>
              <a:t>Maksimal styrke trening (MST)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56" y="2809182"/>
            <a:ext cx="1743075" cy="2619375"/>
          </a:xfrm>
          <a:prstGeom prst="rect">
            <a:avLst/>
          </a:prstGeom>
        </p:spPr>
      </p:pic>
      <p:sp>
        <p:nvSpPr>
          <p:cNvPr id="6" name="AutoShape 2" descr="Image result for hack squat images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4" descr="Image result for hack squat images"/>
          <p:cNvSpPr>
            <a:spLocks noChangeAspect="1" noChangeArrowheads="1"/>
          </p:cNvSpPr>
          <p:nvPr/>
        </p:nvSpPr>
        <p:spPr bwMode="auto">
          <a:xfrm>
            <a:off x="5802266" y="17730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Image result for hack squat images"/>
          <p:cNvSpPr>
            <a:spLocks noChangeAspect="1" noChangeArrowheads="1"/>
          </p:cNvSpPr>
          <p:nvPr/>
        </p:nvSpPr>
        <p:spPr bwMode="auto">
          <a:xfrm>
            <a:off x="1797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46" y="5884059"/>
            <a:ext cx="2857500" cy="81915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79" y="6131634"/>
            <a:ext cx="1701000" cy="324000"/>
          </a:xfrm>
          <a:prstGeom prst="rect">
            <a:avLst/>
          </a:prstGeom>
        </p:spPr>
      </p:pic>
      <p:pic>
        <p:nvPicPr>
          <p:cNvPr id="11" name="Plassholder for innhold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 r="32742" b="29955"/>
          <a:stretch/>
        </p:blipFill>
        <p:spPr bwMode="auto">
          <a:xfrm>
            <a:off x="8694141" y="3337555"/>
            <a:ext cx="3329577" cy="20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06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nb-N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Doktorgradsavhandling, ISB, DMF, NTNU</a:t>
            </a:r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nb-NO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nb-NO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69165"/>
            <a:ext cx="10515600" cy="44077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b-NO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Viser </a:t>
            </a:r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at ruspasienter har redusert </a:t>
            </a:r>
            <a:r>
              <a:rPr lang="nb-NO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hjertekapasitet</a:t>
            </a:r>
            <a:r>
              <a:rPr lang="nb-NO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(kondis) </a:t>
            </a:r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og muskulær styrke sammenlignet med den friske befolkningen. Reduksjonene kan sammenlignes med 20-25 års aldring</a:t>
            </a:r>
            <a:r>
              <a:rPr lang="nb-NO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nb-NO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Reduksjonene antyder høy risiko for å utvikle hjerte- og karsykdommer, andre livsstilsykdommer og tidlig død. </a:t>
            </a:r>
            <a:endParaRPr lang="nb-NO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nb-NO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nb-NO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8 ukers trening med </a:t>
            </a:r>
            <a:r>
              <a:rPr lang="nb-NO" sz="2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høyintensitets intervalltrening og maksimal styrketrening </a:t>
            </a:r>
            <a:r>
              <a:rPr lang="nb-NO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reverserte reduksjonene i </a:t>
            </a:r>
            <a:r>
              <a:rPr lang="nb-NO" sz="2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hjertekapasitet</a:t>
            </a:r>
            <a:r>
              <a:rPr lang="nb-NO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 og muskulær styrke hos ruspasientene opp på et nivå nesten på linje med den friske befolkningen.</a:t>
            </a:r>
          </a:p>
          <a:p>
            <a:pPr marL="457200" lvl="1" indent="0">
              <a:buNone/>
            </a:pPr>
            <a:endParaRPr lang="nb-NO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900" b="1" dirty="0">
                <a:latin typeface="Calibri" panose="020F0502020204030204" pitchFamily="34" charset="0"/>
                <a:cs typeface="Calibri" panose="020F0502020204030204" pitchFamily="34" charset="0"/>
              </a:rPr>
              <a:t>Tiltak:</a:t>
            </a:r>
          </a:p>
          <a:p>
            <a:pPr lvl="1"/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Implementere fysisk trening som viktig del av </a:t>
            </a:r>
            <a:r>
              <a:rPr lang="nb-NO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rusbehandling</a:t>
            </a:r>
            <a:r>
              <a:rPr lang="nb-NO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b-NO" dirty="0"/>
          </a:p>
        </p:txBody>
      </p:sp>
      <p:pic>
        <p:nvPicPr>
          <p:cNvPr id="4" name="Plassholder for innho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8" y="97887"/>
            <a:ext cx="2288788" cy="1476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32" y="6013775"/>
            <a:ext cx="2857500" cy="8191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9" y="6261350"/>
            <a:ext cx="1701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Treningspoliklinikk – trening som medisin</a:t>
            </a:r>
            <a:b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Klinikk for </a:t>
            </a:r>
            <a:r>
              <a:rPr lang="nb-NO" sz="3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rus-og</a:t>
            </a:r>
            <a:r>
              <a:rPr lang="nb-NO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 avhengighetsmedisin, </a:t>
            </a:r>
            <a:r>
              <a:rPr lang="nb-NO" sz="3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St.Olavs</a:t>
            </a:r>
            <a:endParaRPr lang="nb-NO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5" y="1919288"/>
            <a:ext cx="2987675" cy="459581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 r="32742" b="29955"/>
          <a:stretch/>
        </p:blipFill>
        <p:spPr bwMode="auto">
          <a:xfrm>
            <a:off x="277585" y="1930954"/>
            <a:ext cx="7296193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01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Treningspoliklinikken</a:t>
            </a:r>
            <a:endParaRPr lang="nb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Individuelt tilpasset treningsprogram</a:t>
            </a:r>
          </a:p>
          <a:p>
            <a:endParaRPr lang="nb-NO" dirty="0" smtClean="0"/>
          </a:p>
          <a:p>
            <a:r>
              <a:rPr lang="nb-NO" dirty="0" smtClean="0"/>
              <a:t>Utholdenhet- og styrketrening, 3 økter i uken ca. 1 time pr. økt</a:t>
            </a:r>
          </a:p>
          <a:p>
            <a:endParaRPr lang="nb-NO" dirty="0" smtClean="0"/>
          </a:p>
          <a:p>
            <a:r>
              <a:rPr lang="nb-NO" dirty="0"/>
              <a:t>T</a:t>
            </a:r>
            <a:r>
              <a:rPr lang="nb-NO" dirty="0" smtClean="0"/>
              <a:t>reningsfasiliteter på klinikken.</a:t>
            </a:r>
          </a:p>
          <a:p>
            <a:endParaRPr lang="nb-NO" dirty="0" smtClean="0"/>
          </a:p>
          <a:p>
            <a:r>
              <a:rPr lang="nb-NO" dirty="0" smtClean="0"/>
              <a:t>Tett individuell oppfølging av ansatte i treningspoliklinikken.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84059"/>
            <a:ext cx="2857500" cy="8191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79" y="6131634"/>
            <a:ext cx="1701000" cy="324000"/>
          </a:xfrm>
          <a:prstGeom prst="rect">
            <a:avLst/>
          </a:prstGeom>
        </p:spPr>
      </p:pic>
      <p:pic>
        <p:nvPicPr>
          <p:cNvPr id="7" name="Plassholder for innho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221" y="0"/>
            <a:ext cx="2012779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Fysisk trening som medisin</a:t>
            </a:r>
            <a:endParaRPr lang="nb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Trening er beste måte å forbedre </a:t>
            </a:r>
            <a:r>
              <a:rPr lang="nb-NO" dirty="0" err="1" smtClean="0"/>
              <a:t>hjertekapasitet</a:t>
            </a:r>
            <a:r>
              <a:rPr lang="nb-NO" dirty="0" smtClean="0"/>
              <a:t> og muskulær styrke.</a:t>
            </a:r>
          </a:p>
          <a:p>
            <a:endParaRPr lang="nb-NO" dirty="0" smtClean="0"/>
          </a:p>
          <a:p>
            <a:r>
              <a:rPr lang="nb-NO" dirty="0" smtClean="0"/>
              <a:t>I treningspoliklinikken skal vi tilby de mest effektive treningsmetodene dokumentert gjennom forskning.</a:t>
            </a:r>
          </a:p>
          <a:p>
            <a:endParaRPr lang="nb-NO" dirty="0" smtClean="0"/>
          </a:p>
          <a:p>
            <a:r>
              <a:rPr lang="nb-NO" dirty="0" smtClean="0"/>
              <a:t>Dette for å forbedre den fysiske kapasiteten/helsen mest mulig mens pasientene er inne til behandling ved klinikken.</a:t>
            </a:r>
            <a:endParaRPr lang="nb-NO" dirty="0"/>
          </a:p>
        </p:txBody>
      </p:sp>
      <p:pic>
        <p:nvPicPr>
          <p:cNvPr id="4" name="Plassholder for innho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5" y="452673"/>
            <a:ext cx="2676525" cy="172604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84059"/>
            <a:ext cx="2857500" cy="8191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79" y="6131634"/>
            <a:ext cx="1701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303</Words>
  <Application>Microsoft Office PowerPoint</Application>
  <PresentationFormat>Widescreen</PresentationFormat>
  <Paragraphs>62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</vt:lpstr>
      <vt:lpstr>Times New Roman</vt:lpstr>
      <vt:lpstr>Office-tema</vt:lpstr>
      <vt:lpstr>St. Olavs Hospital, Universitetssykehuset i Trondheim Klinikk for rus- og avhengighetsmedisin</vt:lpstr>
      <vt:lpstr>Rusavhengige</vt:lpstr>
      <vt:lpstr>Fysisk helse: hjertekapasitet (kondis) og muskulær styrke</vt:lpstr>
      <vt:lpstr>PowerPoint-presentasjon</vt:lpstr>
      <vt:lpstr>Effektive trenings metoder</vt:lpstr>
      <vt:lpstr>     Doktorgradsavhandling, ISB, DMF, NTNU: </vt:lpstr>
      <vt:lpstr>Treningspoliklinikk – trening som medisin Klinikk for rus-og avhengighetsmedisin, St.Olavs</vt:lpstr>
      <vt:lpstr>Treningspoliklinikken</vt:lpstr>
      <vt:lpstr>Fysisk trening som medisin</vt:lpstr>
      <vt:lpstr>Takk for oppmerksomheten!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Flemmen, Grete</dc:creator>
  <cp:lastModifiedBy>Flemmen, Grete</cp:lastModifiedBy>
  <cp:revision>20</cp:revision>
  <dcterms:created xsi:type="dcterms:W3CDTF">2021-01-08T09:03:38Z</dcterms:created>
  <dcterms:modified xsi:type="dcterms:W3CDTF">2021-01-08T15:00:18Z</dcterms:modified>
</cp:coreProperties>
</file>