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7" r:id="rId3"/>
  </p:sldMasterIdLst>
  <p:notesMasterIdLst>
    <p:notesMasterId r:id="rId11"/>
  </p:notesMasterIdLst>
  <p:handoutMasterIdLst>
    <p:handoutMasterId r:id="rId12"/>
  </p:handoutMasterIdLst>
  <p:sldIdLst>
    <p:sldId id="346" r:id="rId4"/>
    <p:sldId id="361" r:id="rId5"/>
    <p:sldId id="359" r:id="rId6"/>
    <p:sldId id="360" r:id="rId7"/>
    <p:sldId id="348" r:id="rId8"/>
    <p:sldId id="342" r:id="rId9"/>
    <p:sldId id="362" r:id="rId10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468E1653-6509-4040-8DEC-15834C365A72}">
          <p14:sldIdLst>
            <p14:sldId id="346"/>
          </p14:sldIdLst>
        </p14:section>
        <p14:section name="Inndeling uten navn" id="{CB31B092-DAA9-442F-85FA-A23D08CC3430}">
          <p14:sldIdLst>
            <p14:sldId id="361"/>
            <p14:sldId id="359"/>
            <p14:sldId id="360"/>
            <p14:sldId id="348"/>
            <p14:sldId id="342"/>
            <p14:sldId id="3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C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22" autoAdjust="0"/>
  </p:normalViewPr>
  <p:slideViewPr>
    <p:cSldViewPr>
      <p:cViewPr varScale="1">
        <p:scale>
          <a:sx n="83" d="100"/>
          <a:sy n="83" d="100"/>
        </p:scale>
        <p:origin x="1450" y="1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342" y="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93A32-31B8-4427-B104-2DAB61AB15B5}" type="datetimeFigureOut">
              <a:rPr lang="nb-NO" smtClean="0"/>
              <a:t>13.01.2021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E9BEA-5D97-42C9-AB11-8F5CAE763D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865248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8948B0-EF58-4792-86AF-A945D9C24169}" type="datetimeFigureOut">
              <a:rPr lang="nb-NO" smtClean="0"/>
              <a:t>13.01.2021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F6224-435C-4325-BDCB-6D48DF01976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3969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950913" y="715963"/>
            <a:ext cx="4960937" cy="3721100"/>
          </a:xfrm>
        </p:spPr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725E3D-3415-45C0-80A0-36B97D647D87}" type="slidenum">
              <a:rPr kumimoji="0" lang="nb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b-N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772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0F6224-435C-4325-BDCB-6D48DF01976F}" type="slidenum">
              <a:rPr kumimoji="0" lang="nb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523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F6224-435C-4325-BDCB-6D48DF01976F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7590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F6224-435C-4325-BDCB-6D48DF01976F}" type="slidenum">
              <a:rPr lang="nb-NO" smtClean="0"/>
              <a:t>6</a:t>
            </a:fld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14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F6224-435C-4325-BDCB-6D48DF01976F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164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5904656" cy="648072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quarter" idx="10"/>
          </p:nvPr>
        </p:nvSpPr>
        <p:spPr>
          <a:xfrm>
            <a:off x="683568" y="1556792"/>
            <a:ext cx="6480820" cy="453603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FontTx/>
              <a:buNone/>
              <a:defRPr sz="2800"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 sz="2800"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 sz="2800"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2800">
                <a:solidFill>
                  <a:schemeClr val="tx2"/>
                </a:solidFill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5015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E537-CAB2-4DF5-9773-3BC3F5D86FD0}" type="slidenum">
              <a:rPr lang="nb-NO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092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E537-CAB2-4DF5-9773-3BC3F5D86FD0}" type="slidenum">
              <a:rPr lang="nb-NO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735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E537-CAB2-4DF5-9773-3BC3F5D86FD0}" type="slidenum">
              <a:rPr lang="nb-NO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7088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>
          <a:xfrm>
            <a:off x="755576" y="1052736"/>
            <a:ext cx="7704856" cy="720080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0"/>
          </p:nvPr>
        </p:nvSpPr>
        <p:spPr>
          <a:xfrm>
            <a:off x="755576" y="1988840"/>
            <a:ext cx="7704856" cy="410445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800"/>
            </a:lvl1pPr>
            <a:lvl2pPr marL="457200" indent="0">
              <a:buFontTx/>
              <a:buNone/>
              <a:defRPr sz="2800"/>
            </a:lvl2pPr>
            <a:lvl3pPr marL="914400" indent="0">
              <a:buFontTx/>
              <a:buNone/>
              <a:defRPr sz="2800"/>
            </a:lvl3pPr>
            <a:lvl4pPr marL="1371600" indent="0">
              <a:buFontTx/>
              <a:buNone/>
              <a:defRPr sz="2800"/>
            </a:lvl4pPr>
            <a:lvl5pPr marL="1828800" indent="0">
              <a:buFontTx/>
              <a:buNone/>
              <a:defRPr sz="2800"/>
            </a:lvl5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73702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E537-CAB2-4DF5-9773-3BC3F5D86FD0}" type="slidenum">
              <a:rPr lang="nb-NO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994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E537-CAB2-4DF5-9773-3BC3F5D86FD0}" type="slidenum">
              <a:rPr lang="nb-NO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081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E537-CAB2-4DF5-9773-3BC3F5D86FD0}" type="slidenum">
              <a:rPr lang="nb-NO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77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E537-CAB2-4DF5-9773-3BC3F5D86FD0}" type="slidenum">
              <a:rPr lang="nb-NO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227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E537-CAB2-4DF5-9773-3BC3F5D86FD0}" type="slidenum">
              <a:rPr lang="nb-NO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100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E537-CAB2-4DF5-9773-3BC3F5D86FD0}" type="slidenum">
              <a:rPr lang="nb-NO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894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E537-CAB2-4DF5-9773-3BC3F5D86FD0}" type="slidenum">
              <a:rPr lang="nb-NO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6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E537-CAB2-4DF5-9773-3BC3F5D86FD0}" type="slidenum">
              <a:rPr lang="nb-NO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333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Rett linje 13"/>
          <p:cNvCxnSpPr/>
          <p:nvPr/>
        </p:nvCxnSpPr>
        <p:spPr>
          <a:xfrm flipH="1">
            <a:off x="-36513" y="260350"/>
            <a:ext cx="7488238" cy="0"/>
          </a:xfrm>
          <a:prstGeom prst="line">
            <a:avLst/>
          </a:prstGeom>
          <a:ln w="57150" cap="rnd">
            <a:solidFill>
              <a:schemeClr val="tx2">
                <a:lumMod val="40000"/>
                <a:lumOff val="60000"/>
                <a:alpha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tt linje 14"/>
          <p:cNvCxnSpPr/>
          <p:nvPr/>
        </p:nvCxnSpPr>
        <p:spPr>
          <a:xfrm flipH="1">
            <a:off x="7489825" y="1916113"/>
            <a:ext cx="1690688" cy="0"/>
          </a:xfrm>
          <a:prstGeom prst="line">
            <a:avLst/>
          </a:prstGeom>
          <a:ln w="57150" cap="rnd">
            <a:solidFill>
              <a:schemeClr val="tx2">
                <a:lumMod val="40000"/>
                <a:lumOff val="60000"/>
                <a:alpha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10" descr="helse_stjerne_5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6713" y="333375"/>
            <a:ext cx="15113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Bild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229350"/>
            <a:ext cx="2752725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72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smtClean="0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smtClean="0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1E537-CAB2-4DF5-9773-3BC3F5D86FD0}" type="slidenum">
              <a:rPr lang="nb-NO" smtClean="0">
                <a:solidFill>
                  <a:prstClr val="black">
                    <a:tint val="75000"/>
                  </a:prstClr>
                </a:solidFill>
                <a:cs typeface="Arial" charset="0"/>
              </a:rPr>
              <a:pPr/>
              <a:t>‹#›</a:t>
            </a:fld>
            <a:endParaRPr lang="nb-NO" smtClean="0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69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2752725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537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helle.wessel.andersson@stolav.no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 descr="C:\Users\74656-03\AppData\Local\Microsoft\Windows\Temporary Internet Files\Content.Outlook\2XPKBBV0\Logo-HMR-Klinikk for rus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6165304"/>
            <a:ext cx="3031475" cy="5683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Plassholder for tekst 6"/>
          <p:cNvSpPr>
            <a:spLocks noGrp="1"/>
          </p:cNvSpPr>
          <p:nvPr>
            <p:ph type="body" sz="quarter" idx="10"/>
          </p:nvPr>
        </p:nvSpPr>
        <p:spPr>
          <a:xfrm>
            <a:off x="251520" y="836712"/>
            <a:ext cx="7776864" cy="5896917"/>
          </a:xfrm>
        </p:spPr>
        <p:txBody>
          <a:bodyPr/>
          <a:lstStyle/>
          <a:p>
            <a:r>
              <a:rPr lang="nb-NO" sz="4000" b="1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Hvordan går det med</a:t>
            </a:r>
          </a:p>
          <a:p>
            <a:r>
              <a:rPr lang="nb-NO" sz="4000" b="1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pasientene? </a:t>
            </a:r>
          </a:p>
          <a:p>
            <a:endParaRPr lang="nb-NO" sz="4000" b="1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ctr"/>
            <a:r>
              <a:rPr lang="nb-NO" sz="32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Hovedfunn fra en oppfølgingsstudie av pasienter i døgnbehandling</a:t>
            </a:r>
          </a:p>
          <a:p>
            <a:pPr algn="ctr"/>
            <a:r>
              <a:rPr lang="nb-NO" sz="32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for rusavhengighet</a:t>
            </a:r>
          </a:p>
          <a:p>
            <a:pPr algn="ctr"/>
            <a:endParaRPr lang="nb-NO" sz="3200" b="1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ctr"/>
            <a:endParaRPr lang="nb-NO" sz="3200" b="1" dirty="0" smtClean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TekstSylinder 2"/>
          <p:cNvSpPr txBox="1"/>
          <p:nvPr/>
        </p:nvSpPr>
        <p:spPr>
          <a:xfrm>
            <a:off x="1862169" y="5517232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nb-NO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Helle Wessel Andersson, Ph.D</a:t>
            </a:r>
            <a:r>
              <a:rPr lang="nb-NO" dirty="0" smtClean="0">
                <a:solidFill>
                  <a:srgbClr val="002060"/>
                </a:solidFill>
                <a:latin typeface="Calibri"/>
              </a:rPr>
              <a:t>, </a:t>
            </a:r>
            <a:r>
              <a:rPr lang="nb-NO" dirty="0" smtClean="0"/>
              <a:t>forskningsrådgiver</a:t>
            </a:r>
            <a:r>
              <a:rPr lang="nb-NO" dirty="0"/>
              <a:t>,</a:t>
            </a:r>
            <a:r>
              <a:rPr kumimoji="0" lang="nb-NO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775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78098"/>
          </a:xfrm>
        </p:spPr>
        <p:txBody>
          <a:bodyPr>
            <a:normAutofit/>
          </a:bodyPr>
          <a:lstStyle/>
          <a:p>
            <a:r>
              <a:rPr lang="nb-NO" sz="4000" i="1" dirty="0" smtClean="0"/>
              <a:t>Bakgrunn</a:t>
            </a:r>
            <a:endParaRPr lang="en-US" sz="4000" i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/>
          <a:lstStyle/>
          <a:p>
            <a:r>
              <a:rPr lang="nb-NO" dirty="0" smtClean="0"/>
              <a:t>Klinikk-initiert: </a:t>
            </a:r>
          </a:p>
          <a:p>
            <a:pPr marL="0" indent="0">
              <a:buNone/>
            </a:pPr>
            <a:r>
              <a:rPr lang="nb-NO" i="1" dirty="0" smtClean="0"/>
              <a:t>Hvordan går det med pasientene etter behandlingen? – Og hvilke faktorer har betydning for behandlingsutfallet?</a:t>
            </a:r>
          </a:p>
          <a:p>
            <a:pPr marL="0" indent="0">
              <a:buNone/>
            </a:pPr>
            <a:endParaRPr lang="nb-NO" i="1" dirty="0" smtClean="0"/>
          </a:p>
          <a:p>
            <a:r>
              <a:rPr lang="nb-NO" dirty="0" smtClean="0"/>
              <a:t>Kunnskapsgrunnlaget: </a:t>
            </a:r>
            <a:r>
              <a:rPr lang="nb-NO" dirty="0" err="1" smtClean="0"/>
              <a:t>dropout</a:t>
            </a:r>
            <a:r>
              <a:rPr lang="nb-NO" dirty="0" smtClean="0"/>
              <a:t>; tilbakefall</a:t>
            </a:r>
          </a:p>
          <a:p>
            <a:r>
              <a:rPr lang="nb-NO" dirty="0" smtClean="0"/>
              <a:t>Få europeiske studier</a:t>
            </a:r>
          </a:p>
          <a:p>
            <a:r>
              <a:rPr lang="nb-NO" dirty="0" smtClean="0"/>
              <a:t>Få generaliserbare forskningsresultater  </a:t>
            </a:r>
            <a:endParaRPr lang="en-US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7960" y="2206997"/>
            <a:ext cx="1348840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87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864096"/>
          </a:xfrm>
        </p:spPr>
        <p:txBody>
          <a:bodyPr>
            <a:normAutofit/>
          </a:bodyPr>
          <a:lstStyle/>
          <a:p>
            <a:r>
              <a:rPr lang="nb-NO" sz="4000" i="1" dirty="0" smtClean="0"/>
              <a:t>Gjennomføring av studien</a:t>
            </a:r>
            <a:endParaRPr lang="en-US" sz="4000" i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313914"/>
            <a:ext cx="8229600" cy="4812249"/>
          </a:xfrm>
        </p:spPr>
        <p:txBody>
          <a:bodyPr>
            <a:normAutofit/>
          </a:bodyPr>
          <a:lstStyle/>
          <a:p>
            <a:r>
              <a:rPr lang="nb-NO" dirty="0" smtClean="0"/>
              <a:t>Fem klinikker i Helse Midt-Norge </a:t>
            </a:r>
          </a:p>
          <a:p>
            <a:r>
              <a:rPr lang="nb-NO" dirty="0" smtClean="0"/>
              <a:t>Alle som startet i døgnbehandling. </a:t>
            </a:r>
          </a:p>
          <a:p>
            <a:r>
              <a:rPr lang="nb-NO" dirty="0"/>
              <a:t>611 pasienter </a:t>
            </a:r>
            <a:r>
              <a:rPr lang="nb-NO" dirty="0" smtClean="0"/>
              <a:t>ble rekruttert.</a:t>
            </a:r>
            <a:endParaRPr lang="en-US" dirty="0"/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dirty="0" smtClean="0"/>
          </a:p>
          <a:p>
            <a:r>
              <a:rPr lang="nb-NO" dirty="0" smtClean="0"/>
              <a:t>Spørreskjema ved inntak og avslutning.</a:t>
            </a:r>
          </a:p>
          <a:p>
            <a:r>
              <a:rPr lang="nb-NO" dirty="0" smtClean="0"/>
              <a:t>Opplysninger fra pasientjournalen.</a:t>
            </a:r>
          </a:p>
          <a:p>
            <a:r>
              <a:rPr lang="nb-NO" dirty="0" smtClean="0"/>
              <a:t>Intervju 3 måneder etter avsluttet opphold.</a:t>
            </a:r>
          </a:p>
        </p:txBody>
      </p:sp>
      <p:pic>
        <p:nvPicPr>
          <p:cNvPr id="1028" name="Picture 4" descr="Persons - 9 free HQ online Puzzle Games on Newcastlebeach 2020!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0039" y="2348880"/>
            <a:ext cx="2387065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390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627784" y="115726"/>
            <a:ext cx="5196432" cy="648072"/>
          </a:xfrm>
        </p:spPr>
        <p:txBody>
          <a:bodyPr>
            <a:noAutofit/>
          </a:bodyPr>
          <a:lstStyle/>
          <a:p>
            <a:pPr algn="l"/>
            <a:r>
              <a:rPr lang="nb-NO" sz="2800" b="1" dirty="0" smtClean="0">
                <a:latin typeface="Bahnschrift" panose="020B0502040204020203" pitchFamily="34" charset="0"/>
              </a:rPr>
              <a:t>Pasientkjennetegn</a:t>
            </a:r>
            <a:endParaRPr lang="en-US" sz="2800" b="1" dirty="0">
              <a:latin typeface="Bahnschrift" panose="020B0502040204020203" pitchFamily="34" charset="0"/>
            </a:endParaRPr>
          </a:p>
        </p:txBody>
      </p:sp>
      <p:sp>
        <p:nvSpPr>
          <p:cNvPr id="3" name="TekstSylinder 2"/>
          <p:cNvSpPr txBox="1"/>
          <p:nvPr/>
        </p:nvSpPr>
        <p:spPr>
          <a:xfrm>
            <a:off x="449529" y="1380738"/>
            <a:ext cx="5880944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Light" panose="020B0502040204020203" pitchFamily="34" charset="0"/>
                <a:cs typeface="Arial" charset="0"/>
              </a:rPr>
              <a:t>Kvinner: 29%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Light" panose="020B0502040204020203" pitchFamily="34" charset="0"/>
                <a:cs typeface="Arial" charset="0"/>
              </a:rPr>
              <a:t>18-25 år: 22%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Light" panose="020B0502040204020203" pitchFamily="34" charset="0"/>
                <a:cs typeface="Arial" charset="0"/>
              </a:rPr>
              <a:t>Ikke fullført </a:t>
            </a:r>
            <a:r>
              <a:rPr kumimoji="0" lang="nb-NO" sz="20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Bahnschrift SemiLight" panose="020B0502040204020203" pitchFamily="34" charset="0"/>
                <a:cs typeface="Arial" charset="0"/>
              </a:rPr>
              <a:t>vg</a:t>
            </a:r>
            <a:r>
              <a:rPr kumimoji="0" lang="nb-NO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Light" panose="020B0502040204020203" pitchFamily="34" charset="0"/>
                <a:cs typeface="Arial" charset="0"/>
              </a:rPr>
              <a:t> skole: 33%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Light" panose="020B0502040204020203" pitchFamily="34" charset="0"/>
                <a:cs typeface="Arial" charset="0"/>
              </a:rPr>
              <a:t>Arbeidsavklaringspenger: 59%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ahnschrift SemiLight" panose="020B0502040204020203" pitchFamily="34" charset="0"/>
                <a:cs typeface="Arial" charset="0"/>
              </a:rPr>
              <a:t>Tidligere </a:t>
            </a:r>
            <a:r>
              <a:rPr kumimoji="0" lang="nb-NO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Light" panose="020B0502040204020203" pitchFamily="34" charset="0"/>
                <a:cs typeface="Arial" charset="0"/>
              </a:rPr>
              <a:t>døgnopphold: 60%</a:t>
            </a:r>
          </a:p>
          <a:p>
            <a:pPr marL="285750" indent="-285750"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nb-NO" sz="2000" dirty="0">
                <a:latin typeface="Bahnschrift SemiLight" panose="020B0502040204020203" pitchFamily="34" charset="0"/>
                <a:cs typeface="Arial" charset="0"/>
              </a:rPr>
              <a:t>Psykiatrisk diagnose: 47</a:t>
            </a:r>
            <a:r>
              <a:rPr lang="nb-NO" sz="2000" dirty="0" smtClean="0">
                <a:latin typeface="Bahnschrift SemiLight" panose="020B0502040204020203" pitchFamily="34" charset="0"/>
                <a:cs typeface="Arial" charset="0"/>
              </a:rPr>
              <a:t>%</a:t>
            </a:r>
            <a:endParaRPr kumimoji="0" lang="nb-NO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Bahnschrift SemiLight" panose="020B0502040204020203" pitchFamily="34" charset="0"/>
              <a:cs typeface="Arial" charset="0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Light" panose="020B0502040204020203" pitchFamily="34" charset="0"/>
                <a:cs typeface="Arial" charset="0"/>
              </a:rPr>
              <a:t>Rusdiagnoser: alkohol: 59%, cannabis 37%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b-NO" sz="2000" dirty="0" smtClean="0">
                <a:latin typeface="Bahnschrift SemiLight" panose="020B0502040204020203" pitchFamily="34" charset="0"/>
                <a:cs typeface="Arial" charset="0"/>
              </a:rPr>
              <a:t>Alkohol eneste rusmiddel: 39%</a:t>
            </a:r>
            <a:endParaRPr lang="nb-NO" sz="2000" dirty="0">
              <a:latin typeface="Bahnschrift SemiLight" panose="020B0502040204020203" pitchFamily="34" charset="0"/>
              <a:cs typeface="Arial" charset="0"/>
            </a:endParaRPr>
          </a:p>
        </p:txBody>
      </p:sp>
      <p:sp>
        <p:nvSpPr>
          <p:cNvPr id="5" name="TekstSylinder 4"/>
          <p:cNvSpPr txBox="1"/>
          <p:nvPr/>
        </p:nvSpPr>
        <p:spPr>
          <a:xfrm>
            <a:off x="4596148" y="4437112"/>
            <a:ext cx="38401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 smtClean="0">
                <a:latin typeface="Bahnschrift SemiLight" panose="020B0502040204020203" pitchFamily="34" charset="0"/>
              </a:rPr>
              <a:t>Bruker illegale rusmidler (61%):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000" dirty="0" smtClean="0">
                <a:latin typeface="Bahnschrift SemiLight" panose="020B0502040204020203" pitchFamily="34" charset="0"/>
              </a:rPr>
              <a:t>18-25 år: 34%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000" dirty="0" smtClean="0">
                <a:latin typeface="Bahnschrift SemiLight" panose="020B0502040204020203" pitchFamily="34" charset="0"/>
              </a:rPr>
              <a:t>Ikke fullført </a:t>
            </a:r>
            <a:r>
              <a:rPr lang="nb-NO" sz="2000" dirty="0" err="1" smtClean="0">
                <a:latin typeface="Bahnschrift SemiLight" panose="020B0502040204020203" pitchFamily="34" charset="0"/>
              </a:rPr>
              <a:t>vg</a:t>
            </a:r>
            <a:r>
              <a:rPr lang="nb-NO" sz="2000" dirty="0" smtClean="0">
                <a:latin typeface="Bahnschrift SemiLight" panose="020B0502040204020203" pitchFamily="34" charset="0"/>
              </a:rPr>
              <a:t>. skole: 42%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000" dirty="0" smtClean="0">
                <a:latin typeface="Bahnschrift SemiLight" panose="020B0502040204020203" pitchFamily="34" charset="0"/>
              </a:rPr>
              <a:t>Psykiatrisk diagnose: 59%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000" dirty="0" smtClean="0">
                <a:latin typeface="Bahnschrift SemiLight" panose="020B0502040204020203" pitchFamily="34" charset="0"/>
              </a:rPr>
              <a:t>Cannabis: 60%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000" dirty="0" err="1" smtClean="0">
                <a:latin typeface="Bahnschrift SemiLight" panose="020B0502040204020203" pitchFamily="34" charset="0"/>
              </a:rPr>
              <a:t>Stimulanter</a:t>
            </a:r>
            <a:r>
              <a:rPr lang="nb-NO" sz="2000" dirty="0" smtClean="0">
                <a:latin typeface="Bahnschrift SemiLight" panose="020B0502040204020203" pitchFamily="34" charset="0"/>
              </a:rPr>
              <a:t>: 53%</a:t>
            </a:r>
          </a:p>
          <a:p>
            <a:r>
              <a:rPr lang="nb-NO" sz="2000" dirty="0" smtClean="0">
                <a:latin typeface="Bahnschrift SemiLight" panose="020B0502040204020203" pitchFamily="34" charset="0"/>
              </a:rPr>
              <a:t> </a:t>
            </a:r>
            <a:endParaRPr lang="en-US" sz="2000" dirty="0">
              <a:latin typeface="Bahnschrift SemiLight" panose="020B0502040204020203" pitchFamily="34" charset="0"/>
            </a:endParaRPr>
          </a:p>
        </p:txBody>
      </p:sp>
      <p:sp>
        <p:nvSpPr>
          <p:cNvPr id="7" name="TekstSylinder 6"/>
          <p:cNvSpPr txBox="1"/>
          <p:nvPr/>
        </p:nvSpPr>
        <p:spPr>
          <a:xfrm>
            <a:off x="642577" y="946142"/>
            <a:ext cx="25042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>
                <a:latin typeface="Bahnschrift" panose="020B0502040204020203" pitchFamily="34" charset="0"/>
              </a:rPr>
              <a:t>Hele utvalget (n=611)</a:t>
            </a:r>
            <a:endParaRPr lang="en-US" sz="2000" b="1" dirty="0">
              <a:latin typeface="Bahnschrift" panose="020B0502040204020203" pitchFamily="34" charset="0"/>
            </a:endParaRPr>
          </a:p>
        </p:txBody>
      </p:sp>
      <p:sp>
        <p:nvSpPr>
          <p:cNvPr id="6" name="AutoShape 2" descr="People Large Group vector images and illustr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Bild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056" y="1052736"/>
            <a:ext cx="3276600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285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/>
          <a:lstStyle/>
          <a:p>
            <a:pPr marL="0" indent="0">
              <a:buNone/>
            </a:pPr>
            <a:r>
              <a:rPr lang="nb-NO" dirty="0" smtClean="0"/>
              <a:t>Telefonintervju 3 mnd. etter døgnoppholdet:</a:t>
            </a:r>
          </a:p>
          <a:p>
            <a:endParaRPr lang="nb-NO" dirty="0"/>
          </a:p>
          <a:p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endParaRPr lang="nb-NO" dirty="0"/>
          </a:p>
          <a:p>
            <a:endParaRPr lang="nb-NO" dirty="0" smtClean="0"/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dirty="0" smtClean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nb-NO" i="1" dirty="0" smtClean="0"/>
              <a:t>Tilbakefall er vanlig </a:t>
            </a:r>
            <a:endParaRPr lang="en-US" i="1" dirty="0"/>
          </a:p>
        </p:txBody>
      </p:sp>
      <p:sp>
        <p:nvSpPr>
          <p:cNvPr id="7" name="TekstSylinder 6"/>
          <p:cNvSpPr txBox="1"/>
          <p:nvPr/>
        </p:nvSpPr>
        <p:spPr>
          <a:xfrm>
            <a:off x="755576" y="2420888"/>
            <a:ext cx="77768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b="1" dirty="0">
                <a:solidFill>
                  <a:srgbClr val="FF0000"/>
                </a:solidFill>
              </a:rPr>
              <a:t>«Har du brukt rusmidler de siste fire ukene</a:t>
            </a:r>
            <a:r>
              <a:rPr lang="nb-NO" sz="2800" b="1" dirty="0" smtClean="0">
                <a:solidFill>
                  <a:srgbClr val="FF0000"/>
                </a:solidFill>
              </a:rPr>
              <a:t>» ?</a:t>
            </a:r>
          </a:p>
          <a:p>
            <a:endParaRPr lang="nb-NO" sz="2800" b="1" dirty="0">
              <a:solidFill>
                <a:srgbClr val="FF0000"/>
              </a:solidFill>
            </a:endParaRPr>
          </a:p>
          <a:p>
            <a:r>
              <a:rPr lang="nb-NO" sz="2800" b="1" dirty="0" smtClean="0">
                <a:solidFill>
                  <a:srgbClr val="FF0000"/>
                </a:solidFill>
              </a:rPr>
              <a:t> </a:t>
            </a:r>
            <a:r>
              <a:rPr lang="nb-NO" sz="2800" b="1" dirty="0">
                <a:solidFill>
                  <a:srgbClr val="FF0000"/>
                </a:solidFill>
              </a:rPr>
              <a:t>- Hvis JA: «Hvor ofte har du brukt rusmidler?»</a:t>
            </a:r>
            <a:endParaRPr lang="en-US" sz="2800" b="1" dirty="0">
              <a:solidFill>
                <a:srgbClr val="FF0000"/>
              </a:solidFill>
            </a:endParaRPr>
          </a:p>
          <a:p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0" name="TekstSylinder 9"/>
          <p:cNvSpPr txBox="1"/>
          <p:nvPr/>
        </p:nvSpPr>
        <p:spPr>
          <a:xfrm>
            <a:off x="1043608" y="4229486"/>
            <a:ext cx="727280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200" b="1" dirty="0" smtClean="0"/>
              <a:t>37</a:t>
            </a:r>
            <a:r>
              <a:rPr lang="nb-NO" sz="3200" b="1" dirty="0"/>
              <a:t>% </a:t>
            </a:r>
            <a:r>
              <a:rPr lang="nb-NO" sz="3200" dirty="0"/>
              <a:t>av </a:t>
            </a:r>
            <a:r>
              <a:rPr lang="nb-NO" sz="3200" dirty="0" smtClean="0"/>
              <a:t>dem </a:t>
            </a:r>
            <a:r>
              <a:rPr lang="nb-NO" sz="3200" dirty="0"/>
              <a:t>vi fikk </a:t>
            </a:r>
            <a:endParaRPr lang="nb-NO" sz="3200" dirty="0" smtClean="0"/>
          </a:p>
          <a:p>
            <a:r>
              <a:rPr lang="nb-NO" sz="3200" u="sng" dirty="0" smtClean="0"/>
              <a:t>kontakt </a:t>
            </a:r>
            <a:r>
              <a:rPr lang="nb-NO" sz="3200" u="sng" dirty="0"/>
              <a:t>med </a:t>
            </a:r>
            <a:endParaRPr lang="nb-NO" sz="3200" u="sng" dirty="0" smtClean="0"/>
          </a:p>
          <a:p>
            <a:r>
              <a:rPr lang="nb-NO" sz="3200" dirty="0" smtClean="0"/>
              <a:t>brukte rusmidler </a:t>
            </a:r>
          </a:p>
          <a:p>
            <a:r>
              <a:rPr lang="nb-NO" sz="3200" dirty="0" smtClean="0"/>
              <a:t>regelmessig</a:t>
            </a:r>
            <a:r>
              <a:rPr lang="nb-NO" sz="3200" dirty="0"/>
              <a:t>.</a:t>
            </a:r>
          </a:p>
          <a:p>
            <a:endParaRPr lang="nb-NO" sz="3200" dirty="0" smtClean="0"/>
          </a:p>
        </p:txBody>
      </p:sp>
      <p:pic>
        <p:nvPicPr>
          <p:cNvPr id="3074" name="Picture 2" descr="Ask the Doctor: Dealing with Bipolar Relapse | bpHope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540021"/>
            <a:ext cx="3019425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45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idx="1"/>
          </p:nvPr>
        </p:nvSpPr>
        <p:spPr>
          <a:xfrm>
            <a:off x="467544" y="2348880"/>
            <a:ext cx="4608512" cy="3384376"/>
          </a:xfrm>
        </p:spPr>
        <p:txBody>
          <a:bodyPr/>
          <a:lstStyle/>
          <a:p>
            <a:r>
              <a:rPr lang="nb-NO" dirty="0"/>
              <a:t>P</a:t>
            </a:r>
            <a:r>
              <a:rPr lang="nb-NO" dirty="0" smtClean="0"/>
              <a:t>sykiske </a:t>
            </a:r>
            <a:r>
              <a:rPr lang="nb-NO" dirty="0" smtClean="0"/>
              <a:t>helse.</a:t>
            </a:r>
            <a:endParaRPr lang="nb-NO" dirty="0" smtClean="0"/>
          </a:p>
          <a:p>
            <a:r>
              <a:rPr lang="nb-NO" dirty="0" smtClean="0"/>
              <a:t>Motivasjon for endring</a:t>
            </a:r>
          </a:p>
          <a:p>
            <a:r>
              <a:rPr lang="nb-NO" dirty="0" smtClean="0"/>
              <a:t>Ung alder; 18-25 </a:t>
            </a:r>
            <a:r>
              <a:rPr lang="nb-NO" dirty="0" smtClean="0"/>
              <a:t>år.</a:t>
            </a:r>
            <a:endParaRPr lang="nb-NO" dirty="0" smtClean="0"/>
          </a:p>
          <a:p>
            <a:r>
              <a:rPr lang="nb-NO" dirty="0" smtClean="0"/>
              <a:t>ADHD.</a:t>
            </a:r>
            <a:endParaRPr lang="nb-NO" dirty="0" smtClean="0"/>
          </a:p>
          <a:p>
            <a:r>
              <a:rPr lang="nb-NO" dirty="0" smtClean="0"/>
              <a:t>Blandingsmisbruk.</a:t>
            </a:r>
            <a:endParaRPr lang="nb-NO" dirty="0" smtClean="0"/>
          </a:p>
          <a:p>
            <a:endParaRPr lang="en-US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b-NO" sz="4000" i="1" dirty="0" smtClean="0"/>
              <a:t>Faktorer som påvirker behandlingsutfallet</a:t>
            </a:r>
            <a:endParaRPr lang="en-US" sz="4000" i="1" dirty="0"/>
          </a:p>
        </p:txBody>
      </p:sp>
      <p:pic>
        <p:nvPicPr>
          <p:cNvPr id="2050" name="Picture 2" descr="Risk Factors of Epilepsy | Epilepsy Found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370" y="1475656"/>
            <a:ext cx="2952750" cy="2817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779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51520" y="125927"/>
            <a:ext cx="8229600" cy="922114"/>
          </a:xfrm>
        </p:spPr>
        <p:txBody>
          <a:bodyPr>
            <a:normAutofit/>
          </a:bodyPr>
          <a:lstStyle/>
          <a:p>
            <a:r>
              <a:rPr lang="nb-NO" sz="4000" i="1" dirty="0"/>
              <a:t>– Avslutning </a:t>
            </a:r>
            <a:r>
              <a:rPr lang="nb-NO" sz="4000" i="1" dirty="0" smtClean="0"/>
              <a:t>– </a:t>
            </a:r>
            <a:endParaRPr lang="en-US" sz="4000" i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32851" y="992111"/>
            <a:ext cx="8229600" cy="5112568"/>
          </a:xfrm>
        </p:spPr>
        <p:txBody>
          <a:bodyPr>
            <a:normAutofit/>
          </a:bodyPr>
          <a:lstStyle/>
          <a:p>
            <a:r>
              <a:rPr lang="nb-NO" sz="2800" dirty="0" smtClean="0"/>
              <a:t>Økt fokus på pasientenes psykiske helse.</a:t>
            </a:r>
          </a:p>
          <a:p>
            <a:r>
              <a:rPr lang="nb-NO" sz="2800" dirty="0" smtClean="0"/>
              <a:t>Økt satsing på motivasjonsfremmende tiltak.</a:t>
            </a:r>
          </a:p>
          <a:p>
            <a:r>
              <a:rPr lang="nb-NO" sz="2800" dirty="0" smtClean="0"/>
              <a:t>Tilpassede tiltak for unge.</a:t>
            </a:r>
          </a:p>
          <a:p>
            <a:r>
              <a:rPr lang="nb-NO" sz="2800" dirty="0" smtClean="0"/>
              <a:t>Tilpassede tiltak for unge med ADHD og blandingsmisbruk </a:t>
            </a:r>
          </a:p>
          <a:p>
            <a:r>
              <a:rPr lang="nb-NO" sz="2800" dirty="0" smtClean="0"/>
              <a:t>Videre: forskning på behandlingsrelaterte faktorer.</a:t>
            </a:r>
          </a:p>
        </p:txBody>
      </p:sp>
      <p:sp>
        <p:nvSpPr>
          <p:cNvPr id="4" name="TekstSylinder 3"/>
          <p:cNvSpPr txBox="1"/>
          <p:nvPr/>
        </p:nvSpPr>
        <p:spPr>
          <a:xfrm>
            <a:off x="1038517" y="6048748"/>
            <a:ext cx="701826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dirty="0" smtClean="0">
                <a:latin typeface="+mj-lt"/>
              </a:rPr>
              <a:t>Kontaktinfo: </a:t>
            </a:r>
            <a:r>
              <a:rPr lang="nb-NO" sz="2800" dirty="0" smtClean="0">
                <a:latin typeface="+mj-lt"/>
                <a:hlinkClick r:id="rId3"/>
              </a:rPr>
              <a:t>helle.wessel.andersson@stolav.no</a:t>
            </a:r>
            <a:endParaRPr lang="nb-NO" sz="2800" dirty="0" smtClean="0">
              <a:latin typeface="+mj-lt"/>
            </a:endParaRPr>
          </a:p>
          <a:p>
            <a:endParaRPr lang="en-US" sz="2800" dirty="0">
              <a:latin typeface="+mj-lt"/>
            </a:endParaRPr>
          </a:p>
        </p:txBody>
      </p:sp>
      <p:pic>
        <p:nvPicPr>
          <p:cNvPr id="4098" name="Picture 2" descr="Group therapy | Free SV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060196"/>
            <a:ext cx="2314575" cy="1971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470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PPT_mal_Trondheimsklinikken_97_0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nhold_utforming_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4813</TotalTime>
  <Words>286</Words>
  <Application>Microsoft Office PowerPoint</Application>
  <PresentationFormat>Skjermfremvisning (4:3)</PresentationFormat>
  <Paragraphs>81</Paragraphs>
  <Slides>7</Slides>
  <Notes>5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3</vt:i4>
      </vt:variant>
      <vt:variant>
        <vt:lpstr>Lysbildetitler</vt:lpstr>
      </vt:variant>
      <vt:variant>
        <vt:i4>7</vt:i4>
      </vt:variant>
    </vt:vector>
  </HeadingPairs>
  <TitlesOfParts>
    <vt:vector size="15" baseType="lpstr">
      <vt:lpstr>Arial</vt:lpstr>
      <vt:lpstr>Bahnschrift</vt:lpstr>
      <vt:lpstr>Bahnschrift SemiLight</vt:lpstr>
      <vt:lpstr>Calibri</vt:lpstr>
      <vt:lpstr>Cambria Math</vt:lpstr>
      <vt:lpstr>PPT_mal_Trondheimsklinikken_97_03</vt:lpstr>
      <vt:lpstr>2_Office-tema</vt:lpstr>
      <vt:lpstr>Innhold_utforming_2</vt:lpstr>
      <vt:lpstr>PowerPoint-presentasjon</vt:lpstr>
      <vt:lpstr>Bakgrunn</vt:lpstr>
      <vt:lpstr>Gjennomføring av studien</vt:lpstr>
      <vt:lpstr>Pasientkjennetegn</vt:lpstr>
      <vt:lpstr>Tilbakefall er vanlig </vt:lpstr>
      <vt:lpstr>Faktorer som påvirker behandlingsutfallet</vt:lpstr>
      <vt:lpstr>– Avslutning – </vt:lpstr>
    </vt:vector>
  </TitlesOfParts>
  <Company>Helse Midt-Norge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Andersson, Helle Wessel</dc:creator>
  <cp:lastModifiedBy>Andersson, Helle Wessel</cp:lastModifiedBy>
  <cp:revision>357</cp:revision>
  <cp:lastPrinted>2021-01-11T08:23:10Z</cp:lastPrinted>
  <dcterms:created xsi:type="dcterms:W3CDTF">2018-03-12T12:12:35Z</dcterms:created>
  <dcterms:modified xsi:type="dcterms:W3CDTF">2021-01-13T13:21:42Z</dcterms:modified>
</cp:coreProperties>
</file>