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7" r:id="rId3"/>
    <p:sldId id="258" r:id="rId4"/>
    <p:sldId id="259" r:id="rId5"/>
    <p:sldId id="261" r:id="rId6"/>
    <p:sldId id="262" r:id="rId7"/>
    <p:sldId id="263" r:id="rId8"/>
    <p:sldId id="265" r:id="rId9"/>
    <p:sldId id="266" r:id="rId10"/>
    <p:sldId id="267" r:id="rId11"/>
    <p:sldId id="268" r:id="rId12"/>
    <p:sldId id="269" r:id="rId13"/>
    <p:sldId id="271" r:id="rId14"/>
    <p:sldId id="272" r:id="rId15"/>
    <p:sldId id="285" r:id="rId16"/>
    <p:sldId id="273" r:id="rId17"/>
    <p:sldId id="286" r:id="rId18"/>
    <p:sldId id="287" r:id="rId19"/>
    <p:sldId id="274" r:id="rId20"/>
    <p:sldId id="288" r:id="rId21"/>
    <p:sldId id="276" r:id="rId22"/>
    <p:sldId id="277" r:id="rId23"/>
    <p:sldId id="279" r:id="rId24"/>
    <p:sldId id="280" r:id="rId25"/>
    <p:sldId id="281" r:id="rId26"/>
  </p:sldIdLst>
  <p:sldSz cx="12192000" cy="6858000"/>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b-NO"/>
              <a:t>Klikk for å redigere tittelstil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EBBC14E-0891-40CE-98D5-18D5AEFB62F2}" type="datetimeFigureOut">
              <a:rPr lang="nb-NO" smtClean="0"/>
              <a:t>10.01.2021</a:t>
            </a:fld>
            <a:endParaRPr lang="nb-NO"/>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nb-NO"/>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ECF0CA8-4E3E-4230-9554-51DD59D59C32}" type="slidenum">
              <a:rPr lang="nb-NO" smtClean="0"/>
              <a:t>‹#›</a:t>
            </a:fld>
            <a:endParaRPr lang="nb-NO"/>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838371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EBBC14E-0891-40CE-98D5-18D5AEFB62F2}" type="datetimeFigureOut">
              <a:rPr lang="nb-NO" smtClean="0"/>
              <a:t>10.01.2021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ECF0CA8-4E3E-4230-9554-51DD59D59C32}" type="slidenum">
              <a:rPr lang="nb-NO" smtClean="0"/>
              <a:t>‹#›</a:t>
            </a:fld>
            <a:endParaRPr lang="nb-NO"/>
          </a:p>
        </p:txBody>
      </p:sp>
    </p:spTree>
    <p:extLst>
      <p:ext uri="{BB962C8B-B14F-4D97-AF65-F5344CB8AC3E}">
        <p14:creationId xmlns:p14="http://schemas.microsoft.com/office/powerpoint/2010/main" val="15710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EBBC14E-0891-40CE-98D5-18D5AEFB62F2}" type="datetimeFigureOut">
              <a:rPr lang="nb-NO" smtClean="0"/>
              <a:t>10.01.2021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ECF0CA8-4E3E-4230-9554-51DD59D59C32}" type="slidenum">
              <a:rPr lang="nb-NO" smtClean="0"/>
              <a:t>‹#›</a:t>
            </a:fld>
            <a:endParaRPr lang="nb-NO"/>
          </a:p>
        </p:txBody>
      </p:sp>
    </p:spTree>
    <p:extLst>
      <p:ext uri="{BB962C8B-B14F-4D97-AF65-F5344CB8AC3E}">
        <p14:creationId xmlns:p14="http://schemas.microsoft.com/office/powerpoint/2010/main" val="254978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EBBC14E-0891-40CE-98D5-18D5AEFB62F2}" type="datetimeFigureOut">
              <a:rPr lang="nb-NO" smtClean="0"/>
              <a:t>10.01.2021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ECF0CA8-4E3E-4230-9554-51DD59D59C32}" type="slidenum">
              <a:rPr lang="nb-NO" smtClean="0"/>
              <a:t>‹#›</a:t>
            </a:fld>
            <a:endParaRPr lang="nb-NO"/>
          </a:p>
        </p:txBody>
      </p:sp>
    </p:spTree>
    <p:extLst>
      <p:ext uri="{BB962C8B-B14F-4D97-AF65-F5344CB8AC3E}">
        <p14:creationId xmlns:p14="http://schemas.microsoft.com/office/powerpoint/2010/main" val="124561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b-NO"/>
              <a:t>Klikk for å redigere tittelstil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EBBC14E-0891-40CE-98D5-18D5AEFB62F2}" type="datetimeFigureOut">
              <a:rPr lang="nb-NO" smtClean="0"/>
              <a:t>10.01.2021</a:t>
            </a:fld>
            <a:endParaRPr lang="nb-NO"/>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nb-NO"/>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ECF0CA8-4E3E-4230-9554-51DD59D59C32}" type="slidenum">
              <a:rPr lang="nb-NO" smtClean="0"/>
              <a:t>‹#›</a:t>
            </a:fld>
            <a:endParaRPr lang="nb-NO"/>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519370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b-NO"/>
              <a:t>Klikk for å redigere tittelstil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EEBBC14E-0891-40CE-98D5-18D5AEFB62F2}" type="datetimeFigureOut">
              <a:rPr lang="nb-NO" smtClean="0"/>
              <a:t>10.01.2021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ECF0CA8-4E3E-4230-9554-51DD59D59C32}" type="slidenum">
              <a:rPr lang="nb-NO" smtClean="0"/>
              <a:t>‹#›</a:t>
            </a:fld>
            <a:endParaRPr lang="nb-NO"/>
          </a:p>
        </p:txBody>
      </p:sp>
    </p:spTree>
    <p:extLst>
      <p:ext uri="{BB962C8B-B14F-4D97-AF65-F5344CB8AC3E}">
        <p14:creationId xmlns:p14="http://schemas.microsoft.com/office/powerpoint/2010/main" val="70387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b-NO"/>
              <a:t>Klikk for å redigere tittelstil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EEBBC14E-0891-40CE-98D5-18D5AEFB62F2}" type="datetimeFigureOut">
              <a:rPr lang="nb-NO" smtClean="0"/>
              <a:t>10.01.2021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6ECF0CA8-4E3E-4230-9554-51DD59D59C32}" type="slidenum">
              <a:rPr lang="nb-NO" smtClean="0"/>
              <a:t>‹#›</a:t>
            </a:fld>
            <a:endParaRPr lang="nb-NO"/>
          </a:p>
        </p:txBody>
      </p:sp>
    </p:spTree>
    <p:extLst>
      <p:ext uri="{BB962C8B-B14F-4D97-AF65-F5344CB8AC3E}">
        <p14:creationId xmlns:p14="http://schemas.microsoft.com/office/powerpoint/2010/main" val="9393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EEBBC14E-0891-40CE-98D5-18D5AEFB62F2}" type="datetimeFigureOut">
              <a:rPr lang="nb-NO" smtClean="0"/>
              <a:t>10.01.2021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6ECF0CA8-4E3E-4230-9554-51DD59D59C32}" type="slidenum">
              <a:rPr lang="nb-NO" smtClean="0"/>
              <a:t>‹#›</a:t>
            </a:fld>
            <a:endParaRPr lang="nb-NO"/>
          </a:p>
        </p:txBody>
      </p:sp>
    </p:spTree>
    <p:extLst>
      <p:ext uri="{BB962C8B-B14F-4D97-AF65-F5344CB8AC3E}">
        <p14:creationId xmlns:p14="http://schemas.microsoft.com/office/powerpoint/2010/main" val="152012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BC14E-0891-40CE-98D5-18D5AEFB62F2}" type="datetimeFigureOut">
              <a:rPr lang="nb-NO" smtClean="0"/>
              <a:t>10.01.2021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6ECF0CA8-4E3E-4230-9554-51DD59D59C32}" type="slidenum">
              <a:rPr lang="nb-NO" smtClean="0"/>
              <a:t>‹#›</a:t>
            </a:fld>
            <a:endParaRPr lang="nb-NO"/>
          </a:p>
        </p:txBody>
      </p:sp>
    </p:spTree>
    <p:extLst>
      <p:ext uri="{BB962C8B-B14F-4D97-AF65-F5344CB8AC3E}">
        <p14:creationId xmlns:p14="http://schemas.microsoft.com/office/powerpoint/2010/main" val="218676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b-NO"/>
              <a:t>Klikk for å redigere tittelstil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EBBC14E-0891-40CE-98D5-18D5AEFB62F2}" type="datetimeFigureOut">
              <a:rPr lang="nb-NO" smtClean="0"/>
              <a:t>10.01.2021</a:t>
            </a:fld>
            <a:endParaRPr lang="nb-NO"/>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nb-NO"/>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ECF0CA8-4E3E-4230-9554-51DD59D59C32}" type="slidenum">
              <a:rPr lang="nb-NO" smtClean="0"/>
              <a:t>‹#›</a:t>
            </a:fld>
            <a:endParaRPr lang="nb-NO"/>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198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b-NO"/>
              <a:t>Klikk for å redigere tittelstil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EBBC14E-0891-40CE-98D5-18D5AEFB62F2}" type="datetimeFigureOut">
              <a:rPr lang="nb-NO" smtClean="0"/>
              <a:t>10.01.2021</a:t>
            </a:fld>
            <a:endParaRPr lang="nb-NO"/>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nb-NO"/>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ECF0CA8-4E3E-4230-9554-51DD59D59C32}" type="slidenum">
              <a:rPr lang="nb-NO" smtClean="0"/>
              <a:t>‹#›</a:t>
            </a:fld>
            <a:endParaRPr lang="nb-NO"/>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793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EBBC14E-0891-40CE-98D5-18D5AEFB62F2}" type="datetimeFigureOut">
              <a:rPr lang="nb-NO" smtClean="0"/>
              <a:t>10.01.2021</a:t>
            </a:fld>
            <a:endParaRPr lang="nb-NO"/>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nb-NO"/>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ECF0CA8-4E3E-4230-9554-51DD59D59C32}" type="slidenum">
              <a:rPr lang="nb-NO" smtClean="0"/>
              <a:t>‹#›</a:t>
            </a:fld>
            <a:endParaRPr lang="nb-NO"/>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8550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4E7F3C31-E493-414F-8398-2096552EB3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4903" y="2286000"/>
            <a:ext cx="4734594" cy="3581400"/>
          </a:xfrm>
        </p:spPr>
      </p:pic>
      <p:sp>
        <p:nvSpPr>
          <p:cNvPr id="3" name="TekstSylinder 2">
            <a:extLst>
              <a:ext uri="{FF2B5EF4-FFF2-40B4-BE49-F238E27FC236}">
                <a16:creationId xmlns:a16="http://schemas.microsoft.com/office/drawing/2014/main" id="{0AC45348-4E63-49B7-A1C7-968AC281D54A}"/>
              </a:ext>
            </a:extLst>
          </p:cNvPr>
          <p:cNvSpPr txBox="1"/>
          <p:nvPr/>
        </p:nvSpPr>
        <p:spPr>
          <a:xfrm>
            <a:off x="1889022" y="359658"/>
            <a:ext cx="8566355" cy="1446550"/>
          </a:xfrm>
          <a:prstGeom prst="rect">
            <a:avLst/>
          </a:prstGeom>
          <a:noFill/>
        </p:spPr>
        <p:txBody>
          <a:bodyPr wrap="square" rtlCol="0">
            <a:spAutoFit/>
          </a:bodyPr>
          <a:lstStyle/>
          <a:p>
            <a:pPr algn="ctr"/>
            <a:r>
              <a:rPr lang="nb-NO" sz="4400" u="sng" dirty="0">
                <a:latin typeface="Bahnschrift" panose="020B0502040204020203" pitchFamily="34" charset="0"/>
              </a:rPr>
              <a:t>Rus og helsekonferanse 14.01.2021</a:t>
            </a:r>
          </a:p>
        </p:txBody>
      </p:sp>
      <p:sp>
        <p:nvSpPr>
          <p:cNvPr id="4" name="TekstSylinder 3">
            <a:extLst>
              <a:ext uri="{FF2B5EF4-FFF2-40B4-BE49-F238E27FC236}">
                <a16:creationId xmlns:a16="http://schemas.microsoft.com/office/drawing/2014/main" id="{B4E26221-BE98-4FC9-862D-03900875A2B8}"/>
              </a:ext>
            </a:extLst>
          </p:cNvPr>
          <p:cNvSpPr txBox="1"/>
          <p:nvPr/>
        </p:nvSpPr>
        <p:spPr>
          <a:xfrm>
            <a:off x="4150491" y="5977860"/>
            <a:ext cx="4043415" cy="738664"/>
          </a:xfrm>
          <a:prstGeom prst="rect">
            <a:avLst/>
          </a:prstGeom>
          <a:noFill/>
        </p:spPr>
        <p:txBody>
          <a:bodyPr wrap="none" rtlCol="0">
            <a:spAutoFit/>
          </a:bodyPr>
          <a:lstStyle/>
          <a:p>
            <a:r>
              <a:rPr lang="nb-NO" sz="2400" dirty="0">
                <a:latin typeface="Arial Rounded MT Bold" panose="020F0704030504030204" pitchFamily="34" charset="0"/>
              </a:rPr>
              <a:t>-Musikk og psykisk helse- </a:t>
            </a:r>
          </a:p>
          <a:p>
            <a:endParaRPr lang="nb-NO" dirty="0"/>
          </a:p>
        </p:txBody>
      </p:sp>
      <p:sp>
        <p:nvSpPr>
          <p:cNvPr id="6" name="TekstSylinder 5">
            <a:extLst>
              <a:ext uri="{FF2B5EF4-FFF2-40B4-BE49-F238E27FC236}">
                <a16:creationId xmlns:a16="http://schemas.microsoft.com/office/drawing/2014/main" id="{1CA97BE8-6AA5-4FDE-BE7E-AB3A819DF6B3}"/>
              </a:ext>
            </a:extLst>
          </p:cNvPr>
          <p:cNvSpPr txBox="1"/>
          <p:nvPr/>
        </p:nvSpPr>
        <p:spPr>
          <a:xfrm>
            <a:off x="9108307" y="6295817"/>
            <a:ext cx="4165734" cy="584775"/>
          </a:xfrm>
          <a:prstGeom prst="rect">
            <a:avLst/>
          </a:prstGeom>
          <a:noFill/>
        </p:spPr>
        <p:txBody>
          <a:bodyPr wrap="square" rtlCol="0">
            <a:spAutoFit/>
          </a:bodyPr>
          <a:lstStyle/>
          <a:p>
            <a:r>
              <a:rPr lang="nb-NO" sz="1600" dirty="0"/>
              <a:t>Eva </a:t>
            </a:r>
            <a:r>
              <a:rPr lang="nb-NO" sz="1600" dirty="0" err="1"/>
              <a:t>Julseth</a:t>
            </a:r>
            <a:r>
              <a:rPr lang="nb-NO" sz="1600" dirty="0"/>
              <a:t> Vist, </a:t>
            </a:r>
          </a:p>
          <a:p>
            <a:r>
              <a:rPr lang="nb-NO" sz="1600" dirty="0"/>
              <a:t>Psykiatrisk sykepleier DPS Stjørdal</a:t>
            </a:r>
          </a:p>
        </p:txBody>
      </p:sp>
    </p:spTree>
    <p:extLst>
      <p:ext uri="{BB962C8B-B14F-4D97-AF65-F5344CB8AC3E}">
        <p14:creationId xmlns:p14="http://schemas.microsoft.com/office/powerpoint/2010/main" val="20655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79DBA7-BEC8-46EB-B596-A62EB1AA7A3F}"/>
              </a:ext>
            </a:extLst>
          </p:cNvPr>
          <p:cNvSpPr>
            <a:spLocks noGrp="1"/>
          </p:cNvSpPr>
          <p:nvPr>
            <p:ph type="title"/>
          </p:nvPr>
        </p:nvSpPr>
        <p:spPr/>
        <p:txBody>
          <a:bodyPr/>
          <a:lstStyle/>
          <a:p>
            <a:r>
              <a:rPr lang="nb-NO" dirty="0" err="1"/>
              <a:t>Salutogenese</a:t>
            </a:r>
            <a:r>
              <a:rPr lang="nb-NO" dirty="0"/>
              <a:t> forts……..</a:t>
            </a:r>
          </a:p>
        </p:txBody>
      </p:sp>
      <p:sp>
        <p:nvSpPr>
          <p:cNvPr id="3" name="Plassholder for innhold 2">
            <a:extLst>
              <a:ext uri="{FF2B5EF4-FFF2-40B4-BE49-F238E27FC236}">
                <a16:creationId xmlns:a16="http://schemas.microsoft.com/office/drawing/2014/main" id="{5DE1B825-EB6F-4B83-BAD4-438AC48209BA}"/>
              </a:ext>
            </a:extLst>
          </p:cNvPr>
          <p:cNvSpPr>
            <a:spLocks noGrp="1"/>
          </p:cNvSpPr>
          <p:nvPr>
            <p:ph idx="1"/>
          </p:nvPr>
        </p:nvSpPr>
        <p:spPr/>
        <p:txBody>
          <a:bodyPr/>
          <a:lstStyle/>
          <a:p>
            <a:pPr marL="0" indent="0">
              <a:buNone/>
            </a:pPr>
            <a:r>
              <a:rPr lang="nb-NO" dirty="0"/>
              <a:t>Musikkgruppa har en </a:t>
            </a:r>
            <a:r>
              <a:rPr lang="nb-NO" dirty="0" err="1"/>
              <a:t>salutogenetisk</a:t>
            </a:r>
            <a:r>
              <a:rPr lang="nb-NO" dirty="0"/>
              <a:t> tankegang.</a:t>
            </a:r>
          </a:p>
          <a:p>
            <a:pPr marL="0" indent="0">
              <a:buNone/>
            </a:pPr>
            <a:r>
              <a:rPr lang="nb-NO" dirty="0"/>
              <a:t>Målet med en </a:t>
            </a:r>
            <a:r>
              <a:rPr lang="nb-NO" dirty="0" err="1"/>
              <a:t>salutogen</a:t>
            </a:r>
            <a:r>
              <a:rPr lang="nb-NO" dirty="0"/>
              <a:t> tilnærming: hjelp til å hanskes med psykiske utfordringer.  </a:t>
            </a:r>
          </a:p>
          <a:p>
            <a:pPr marL="0" indent="0">
              <a:buNone/>
            </a:pPr>
            <a:r>
              <a:rPr lang="nb-NO" dirty="0"/>
              <a:t> God sosial støtte kan gi økt OAS og igjen økt mestringsevne. Personen blir i stand til å nyttiggjøre seg sine ressurser.</a:t>
            </a:r>
          </a:p>
          <a:p>
            <a:pPr marL="0" indent="0">
              <a:buNone/>
            </a:pPr>
            <a:endParaRPr lang="nb-NO" dirty="0"/>
          </a:p>
          <a:p>
            <a:pPr marL="0" indent="0">
              <a:buNone/>
            </a:pPr>
            <a:r>
              <a:rPr lang="nb-NO" dirty="0"/>
              <a:t>Relasjonen mellom mestringsressurser og OAS er i gjensidig samspill</a:t>
            </a:r>
          </a:p>
          <a:p>
            <a:pPr marL="0" indent="0">
              <a:buNone/>
            </a:pPr>
            <a:endParaRPr lang="nb-NO" dirty="0"/>
          </a:p>
        </p:txBody>
      </p:sp>
    </p:spTree>
    <p:extLst>
      <p:ext uri="{BB962C8B-B14F-4D97-AF65-F5344CB8AC3E}">
        <p14:creationId xmlns:p14="http://schemas.microsoft.com/office/powerpoint/2010/main" val="2219553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F7B40-3765-4AA4-BE4C-B55A7C4CE08D}"/>
              </a:ext>
            </a:extLst>
          </p:cNvPr>
          <p:cNvSpPr>
            <a:spLocks noGrp="1"/>
          </p:cNvSpPr>
          <p:nvPr>
            <p:ph type="title"/>
          </p:nvPr>
        </p:nvSpPr>
        <p:spPr/>
        <p:txBody>
          <a:bodyPr/>
          <a:lstStyle/>
          <a:p>
            <a:r>
              <a:rPr lang="nb-NO" dirty="0" err="1"/>
              <a:t>Recovery</a:t>
            </a:r>
            <a:br>
              <a:rPr lang="nb-NO" dirty="0"/>
            </a:br>
            <a:endParaRPr lang="nb-NO" dirty="0"/>
          </a:p>
        </p:txBody>
      </p:sp>
      <p:sp>
        <p:nvSpPr>
          <p:cNvPr id="3" name="Plassholder for innhold 2">
            <a:extLst>
              <a:ext uri="{FF2B5EF4-FFF2-40B4-BE49-F238E27FC236}">
                <a16:creationId xmlns:a16="http://schemas.microsoft.com/office/drawing/2014/main" id="{AF29BB32-391B-45DC-8CF4-3A4944B15836}"/>
              </a:ext>
            </a:extLst>
          </p:cNvPr>
          <p:cNvSpPr>
            <a:spLocks noGrp="1"/>
          </p:cNvSpPr>
          <p:nvPr>
            <p:ph idx="1"/>
          </p:nvPr>
        </p:nvSpPr>
        <p:spPr/>
        <p:txBody>
          <a:bodyPr>
            <a:normAutofit/>
          </a:bodyPr>
          <a:lstStyle/>
          <a:p>
            <a:r>
              <a:rPr lang="nb-NO" dirty="0"/>
              <a:t>Fokus på ressurser og muligheter framfor diagnoser og problemer</a:t>
            </a:r>
          </a:p>
          <a:p>
            <a:r>
              <a:rPr lang="nb-NO" dirty="0"/>
              <a:t>Håp, tillit og støttende omgivelser bidrar pasienten i </a:t>
            </a:r>
            <a:r>
              <a:rPr lang="nb-NO" dirty="0" err="1"/>
              <a:t>recovryarbeidet</a:t>
            </a:r>
            <a:r>
              <a:rPr lang="nb-NO" dirty="0"/>
              <a:t>.</a:t>
            </a:r>
          </a:p>
          <a:p>
            <a:r>
              <a:rPr lang="nb-NO" dirty="0"/>
              <a:t>Tre definisjoner av </a:t>
            </a:r>
            <a:r>
              <a:rPr lang="nb-NO" dirty="0" err="1"/>
              <a:t>recovery</a:t>
            </a:r>
            <a:r>
              <a:rPr lang="nb-NO" dirty="0"/>
              <a:t>:</a:t>
            </a:r>
          </a:p>
          <a:p>
            <a:pPr marL="0" indent="0">
              <a:buNone/>
            </a:pPr>
            <a:r>
              <a:rPr lang="nb-NO" dirty="0"/>
              <a:t> 1. </a:t>
            </a:r>
            <a:r>
              <a:rPr lang="nb-NO" dirty="0" err="1"/>
              <a:t>recovery</a:t>
            </a:r>
            <a:r>
              <a:rPr lang="nb-NO" dirty="0"/>
              <a:t> som personlig prosess (tilhørighet og relasjoner)</a:t>
            </a:r>
          </a:p>
          <a:p>
            <a:pPr marL="0" indent="0">
              <a:buNone/>
            </a:pPr>
            <a:r>
              <a:rPr lang="nb-NO" dirty="0"/>
              <a:t> 2. </a:t>
            </a:r>
            <a:r>
              <a:rPr lang="nb-NO" dirty="0" err="1"/>
              <a:t>recovery</a:t>
            </a:r>
            <a:r>
              <a:rPr lang="nb-NO" dirty="0"/>
              <a:t> som sosial </a:t>
            </a:r>
            <a:r>
              <a:rPr lang="nb-NO" dirty="0" err="1"/>
              <a:t>proses</a:t>
            </a:r>
            <a:endParaRPr lang="nb-NO" dirty="0"/>
          </a:p>
          <a:p>
            <a:pPr marL="0" indent="0">
              <a:buNone/>
            </a:pPr>
            <a:r>
              <a:rPr lang="nb-NO" dirty="0"/>
              <a:t> 3. Klinisk </a:t>
            </a:r>
            <a:r>
              <a:rPr lang="nb-NO" dirty="0" err="1"/>
              <a:t>recovery</a:t>
            </a:r>
            <a:r>
              <a:rPr lang="nb-NO" dirty="0"/>
              <a:t> (miljøer som har fokus på resultat og effekt)</a:t>
            </a:r>
          </a:p>
          <a:p>
            <a:pPr marL="0" indent="0">
              <a:buNone/>
            </a:pPr>
            <a:endParaRPr lang="nb-NO" dirty="0"/>
          </a:p>
          <a:p>
            <a:pPr marL="0" indent="0">
              <a:buNone/>
            </a:pPr>
            <a:r>
              <a:rPr lang="nb-NO" b="1" dirty="0"/>
              <a:t>Musikkgruppa: </a:t>
            </a:r>
            <a:r>
              <a:rPr lang="nb-NO" b="1" dirty="0" err="1"/>
              <a:t>Recoveryarbeid</a:t>
            </a:r>
            <a:r>
              <a:rPr lang="nb-NO" b="1" dirty="0"/>
              <a:t> bidrar til økt OAS. </a:t>
            </a:r>
          </a:p>
        </p:txBody>
      </p:sp>
    </p:spTree>
    <p:extLst>
      <p:ext uri="{BB962C8B-B14F-4D97-AF65-F5344CB8AC3E}">
        <p14:creationId xmlns:p14="http://schemas.microsoft.com/office/powerpoint/2010/main" val="301689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64B52D-223E-4F12-A621-86E1B3EA684C}"/>
              </a:ext>
            </a:extLst>
          </p:cNvPr>
          <p:cNvSpPr>
            <a:spLocks noGrp="1"/>
          </p:cNvSpPr>
          <p:nvPr>
            <p:ph type="title"/>
          </p:nvPr>
        </p:nvSpPr>
        <p:spPr/>
        <p:txBody>
          <a:bodyPr/>
          <a:lstStyle/>
          <a:p>
            <a:r>
              <a:rPr lang="nb-NO" dirty="0"/>
              <a:t>Gruppetilhørighet</a:t>
            </a:r>
          </a:p>
        </p:txBody>
      </p:sp>
      <p:sp>
        <p:nvSpPr>
          <p:cNvPr id="3" name="Plassholder for innhold 2">
            <a:extLst>
              <a:ext uri="{FF2B5EF4-FFF2-40B4-BE49-F238E27FC236}">
                <a16:creationId xmlns:a16="http://schemas.microsoft.com/office/drawing/2014/main" id="{B5705492-A3CB-453E-9891-F48D8D02692A}"/>
              </a:ext>
            </a:extLst>
          </p:cNvPr>
          <p:cNvSpPr>
            <a:spLocks noGrp="1"/>
          </p:cNvSpPr>
          <p:nvPr>
            <p:ph idx="1"/>
          </p:nvPr>
        </p:nvSpPr>
        <p:spPr/>
        <p:txBody>
          <a:bodyPr/>
          <a:lstStyle/>
          <a:p>
            <a:r>
              <a:rPr lang="nb-NO" dirty="0"/>
              <a:t>Trygghet</a:t>
            </a:r>
          </a:p>
          <a:p>
            <a:r>
              <a:rPr lang="nb-NO" dirty="0"/>
              <a:t>Et sted der pasienten kan få normalisert tanker og følelser.</a:t>
            </a:r>
          </a:p>
          <a:p>
            <a:r>
              <a:rPr lang="nb-NO" dirty="0"/>
              <a:t>Økt kunnskap om verden</a:t>
            </a:r>
          </a:p>
          <a:p>
            <a:r>
              <a:rPr lang="nb-NO" dirty="0"/>
              <a:t>Redusere angst</a:t>
            </a:r>
          </a:p>
          <a:p>
            <a:r>
              <a:rPr lang="nb-NO" dirty="0"/>
              <a:t>Relasjoner</a:t>
            </a:r>
          </a:p>
          <a:p>
            <a:r>
              <a:rPr lang="nb-NO" dirty="0"/>
              <a:t>Viktig i bedringsprosessen</a:t>
            </a:r>
          </a:p>
          <a:p>
            <a:r>
              <a:rPr lang="nb-NO" dirty="0"/>
              <a:t>Styrket identitet</a:t>
            </a:r>
          </a:p>
          <a:p>
            <a:r>
              <a:rPr lang="nb-NO" dirty="0"/>
              <a:t>Positiv påvirkning på selvbildet</a:t>
            </a:r>
          </a:p>
        </p:txBody>
      </p:sp>
    </p:spTree>
    <p:extLst>
      <p:ext uri="{BB962C8B-B14F-4D97-AF65-F5344CB8AC3E}">
        <p14:creationId xmlns:p14="http://schemas.microsoft.com/office/powerpoint/2010/main" val="135027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F7FC5E-02BF-4A6C-9C14-520C56BD67D2}"/>
              </a:ext>
            </a:extLst>
          </p:cNvPr>
          <p:cNvSpPr>
            <a:spLocks noGrp="1"/>
          </p:cNvSpPr>
          <p:nvPr>
            <p:ph type="title"/>
          </p:nvPr>
        </p:nvSpPr>
        <p:spPr/>
        <p:txBody>
          <a:bodyPr/>
          <a:lstStyle/>
          <a:p>
            <a:r>
              <a:rPr lang="nb-NO" dirty="0"/>
              <a:t>Presentasjon av funn</a:t>
            </a:r>
          </a:p>
        </p:txBody>
      </p:sp>
      <p:sp>
        <p:nvSpPr>
          <p:cNvPr id="3" name="Plassholder for innhold 2">
            <a:extLst>
              <a:ext uri="{FF2B5EF4-FFF2-40B4-BE49-F238E27FC236}">
                <a16:creationId xmlns:a16="http://schemas.microsoft.com/office/drawing/2014/main" id="{25C146E8-BDF8-47DF-B8A5-E5DF9D54CA37}"/>
              </a:ext>
            </a:extLst>
          </p:cNvPr>
          <p:cNvSpPr>
            <a:spLocks noGrp="1"/>
          </p:cNvSpPr>
          <p:nvPr>
            <p:ph idx="1"/>
          </p:nvPr>
        </p:nvSpPr>
        <p:spPr/>
        <p:txBody>
          <a:bodyPr/>
          <a:lstStyle/>
          <a:p>
            <a:pPr marL="0" indent="0">
              <a:buNone/>
            </a:pPr>
            <a:r>
              <a:rPr lang="nb-NO" dirty="0"/>
              <a:t>Det ble gjennomført intervju av åtte informanter. Funnene valgte jeg å dele inn i følgende temaer:</a:t>
            </a:r>
          </a:p>
          <a:p>
            <a:pPr marL="0" indent="0">
              <a:buNone/>
            </a:pPr>
            <a:r>
              <a:rPr lang="nb-NO" dirty="0"/>
              <a:t>-Musikkgruppa som mestringsarena.</a:t>
            </a:r>
          </a:p>
          <a:p>
            <a:pPr>
              <a:buFontTx/>
              <a:buChar char="-"/>
            </a:pPr>
            <a:r>
              <a:rPr lang="nb-NO" dirty="0"/>
              <a:t>Musikkens betydning for bedring</a:t>
            </a:r>
          </a:p>
          <a:p>
            <a:pPr>
              <a:buFontTx/>
              <a:buChar char="-"/>
            </a:pPr>
            <a:r>
              <a:rPr lang="nb-NO" dirty="0"/>
              <a:t>Betydningen av gruppetilhørighet, herunder musikkens betydning i </a:t>
            </a:r>
            <a:r>
              <a:rPr lang="nb-NO" dirty="0" err="1"/>
              <a:t>recoverysammenheng</a:t>
            </a:r>
            <a:r>
              <a:rPr lang="nb-NO" dirty="0"/>
              <a:t>, personalets deltakelse i gruppa, og personalets tverrfaglige sammensetning</a:t>
            </a:r>
          </a:p>
          <a:p>
            <a:pPr>
              <a:buFontTx/>
              <a:buChar char="-"/>
            </a:pPr>
            <a:r>
              <a:rPr lang="nb-NO" dirty="0"/>
              <a:t>Betydning for hverdagslivet, komme seg videre, og samspillet i familien</a:t>
            </a:r>
          </a:p>
          <a:p>
            <a:endParaRPr lang="nb-NO" dirty="0"/>
          </a:p>
          <a:p>
            <a:endParaRPr lang="nb-NO" dirty="0"/>
          </a:p>
        </p:txBody>
      </p:sp>
      <p:pic>
        <p:nvPicPr>
          <p:cNvPr id="4" name="Bilde 3">
            <a:extLst>
              <a:ext uri="{FF2B5EF4-FFF2-40B4-BE49-F238E27FC236}">
                <a16:creationId xmlns:a16="http://schemas.microsoft.com/office/drawing/2014/main" id="{6C739E98-9D04-4BA3-96C4-25610A122B5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89" b="96481" l="10000" r="90000">
                        <a14:foregroundMark x1="32222" y1="5185" x2="35889" y2="4259"/>
                        <a14:foregroundMark x1="70222" y1="34074" x2="74778" y2="34630"/>
                        <a14:foregroundMark x1="72000" y1="65000" x2="72000" y2="64815"/>
                        <a14:foregroundMark x1="66889" y1="73519" x2="66889" y2="73519"/>
                        <a14:foregroundMark x1="65111" y1="78889" x2="65111" y2="78889"/>
                        <a14:foregroundMark x1="77556" y1="77963" x2="77556" y2="77963"/>
                        <a14:foregroundMark x1="75333" y1="72407" x2="75333" y2="72407"/>
                        <a14:foregroundMark x1="78889" y1="81481" x2="78889" y2="81481"/>
                        <a14:foregroundMark x1="44556" y1="85926" x2="44556" y2="85926"/>
                        <a14:foregroundMark x1="20111" y1="87963" x2="20111" y2="87963"/>
                        <a14:foregroundMark x1="17889" y1="95185" x2="17889" y2="95185"/>
                        <a14:foregroundMark x1="53444" y1="96481" x2="53444" y2="96481"/>
                        <a14:backgroundMark x1="61778" y1="83519" x2="61778" y2="83519"/>
                        <a14:backgroundMark x1="62333" y1="57222" x2="62333" y2="57222"/>
                        <a14:backgroundMark x1="60556" y1="57222" x2="60556" y2="57222"/>
                      </a14:backgroundRemoval>
                    </a14:imgEffect>
                  </a14:imgLayer>
                </a14:imgProps>
              </a:ext>
            </a:extLst>
          </a:blip>
          <a:stretch>
            <a:fillRect/>
          </a:stretch>
        </p:blipFill>
        <p:spPr>
          <a:xfrm>
            <a:off x="9207362" y="4686301"/>
            <a:ext cx="3226076" cy="1935646"/>
          </a:xfrm>
          <a:prstGeom prst="rect">
            <a:avLst/>
          </a:prstGeom>
        </p:spPr>
      </p:pic>
    </p:spTree>
    <p:extLst>
      <p:ext uri="{BB962C8B-B14F-4D97-AF65-F5344CB8AC3E}">
        <p14:creationId xmlns:p14="http://schemas.microsoft.com/office/powerpoint/2010/main" val="5689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2D6E74-D199-4ACD-B8F6-6C7E911BB090}"/>
              </a:ext>
            </a:extLst>
          </p:cNvPr>
          <p:cNvSpPr>
            <a:spLocks noGrp="1"/>
          </p:cNvSpPr>
          <p:nvPr>
            <p:ph type="title"/>
          </p:nvPr>
        </p:nvSpPr>
        <p:spPr/>
        <p:txBody>
          <a:bodyPr/>
          <a:lstStyle/>
          <a:p>
            <a:r>
              <a:rPr lang="nb-NO" dirty="0"/>
              <a:t>Musikkgruppa som mestringsarena</a:t>
            </a:r>
          </a:p>
        </p:txBody>
      </p:sp>
      <p:sp>
        <p:nvSpPr>
          <p:cNvPr id="3" name="Plassholder for innhold 2">
            <a:extLst>
              <a:ext uri="{FF2B5EF4-FFF2-40B4-BE49-F238E27FC236}">
                <a16:creationId xmlns:a16="http://schemas.microsoft.com/office/drawing/2014/main" id="{30AB5347-46F1-4E9B-B1C5-F6E857634191}"/>
              </a:ext>
            </a:extLst>
          </p:cNvPr>
          <p:cNvSpPr>
            <a:spLocks noGrp="1"/>
          </p:cNvSpPr>
          <p:nvPr>
            <p:ph idx="1"/>
          </p:nvPr>
        </p:nvSpPr>
        <p:spPr/>
        <p:txBody>
          <a:bodyPr>
            <a:normAutofit fontScale="85000" lnSpcReduction="10000"/>
          </a:bodyPr>
          <a:lstStyle/>
          <a:p>
            <a:pPr marL="0" indent="0">
              <a:buNone/>
            </a:pPr>
            <a:r>
              <a:rPr lang="nb-NO" dirty="0"/>
              <a:t>I mange tilfeller har sykdommen har ført til ensomhet, tap, dårlig selvtillit, mislykkethet.</a:t>
            </a:r>
          </a:p>
          <a:p>
            <a:pPr marL="0" indent="0">
              <a:buNone/>
            </a:pPr>
            <a:r>
              <a:rPr lang="nb-NO" dirty="0"/>
              <a:t>Musikkgruppa blir sett på som et bidrag til å gjenerobre noe av dette: Pårørende trekker fram:</a:t>
            </a:r>
          </a:p>
          <a:p>
            <a:pPr>
              <a:buFontTx/>
              <a:buChar char="-"/>
            </a:pPr>
            <a:r>
              <a:rPr lang="nb-NO" dirty="0"/>
              <a:t>Alle har en viktig rolle &gt; økt selvtillit og mestringsfølelse:</a:t>
            </a:r>
          </a:p>
          <a:p>
            <a:pPr marL="0" indent="0">
              <a:buNone/>
            </a:pPr>
            <a:r>
              <a:rPr lang="nb-NO" dirty="0"/>
              <a:t> «</a:t>
            </a:r>
            <a:r>
              <a:rPr lang="nb-NO" i="1" dirty="0"/>
              <a:t>her er det noen som er avhengig av henne </a:t>
            </a:r>
            <a:r>
              <a:rPr lang="nb-NO" dirty="0"/>
              <a:t>(for samspillet) .</a:t>
            </a:r>
            <a:r>
              <a:rPr lang="nb-NO" i="1" dirty="0"/>
              <a:t>Ja det er jo slik at hun føler at hvis hun ikke er med nå i dag, går det ut over de andre, hun føler at det virkelig er bruk for henne» </a:t>
            </a:r>
          </a:p>
          <a:p>
            <a:pPr marL="0" indent="0">
              <a:buNone/>
            </a:pPr>
            <a:r>
              <a:rPr lang="nb-NO" dirty="0"/>
              <a:t> «</a:t>
            </a:r>
            <a:r>
              <a:rPr lang="nb-NO" i="1" dirty="0"/>
              <a:t>…for å bli frisk må man fokusere på det man får til, og det som man mestrer, og det som er artig. Kjenne at han får selvtillit, og ja, bygge videre på det» </a:t>
            </a:r>
          </a:p>
          <a:p>
            <a:pPr marL="0" indent="0">
              <a:buNone/>
            </a:pPr>
            <a:endParaRPr lang="nb-NO" dirty="0"/>
          </a:p>
          <a:p>
            <a:pPr>
              <a:buFontTx/>
              <a:buChar char="-"/>
            </a:pPr>
            <a:r>
              <a:rPr lang="nb-NO" dirty="0"/>
              <a:t>En del av et fellesskap. Trygghet i gruppa.</a:t>
            </a:r>
          </a:p>
          <a:p>
            <a:pPr marL="0" indent="0">
              <a:buNone/>
            </a:pPr>
            <a:r>
              <a:rPr lang="nb-NO" dirty="0"/>
              <a:t>« </a:t>
            </a:r>
            <a:r>
              <a:rPr lang="nb-NO" i="1" dirty="0"/>
              <a:t>..og se flere som ikke har det så greit, det tror jeg gjør at hun ikke er alene om å ha det som hun har det. Det også gir </a:t>
            </a:r>
            <a:r>
              <a:rPr lang="nb-NO" i="1" dirty="0" err="1"/>
              <a:t>selvstyrke</a:t>
            </a:r>
            <a:r>
              <a:rPr lang="nb-NO" i="1" dirty="0"/>
              <a:t>» </a:t>
            </a:r>
            <a:endParaRPr lang="nb-NO" dirty="0"/>
          </a:p>
          <a:p>
            <a:pPr marL="0" indent="0">
              <a:buNone/>
            </a:pPr>
            <a:endParaRPr lang="nb-NO" dirty="0"/>
          </a:p>
          <a:p>
            <a:pPr>
              <a:buFontTx/>
              <a:buChar char="-"/>
            </a:pPr>
            <a:endParaRPr lang="nb-NO" dirty="0"/>
          </a:p>
          <a:p>
            <a:pPr>
              <a:buFontTx/>
              <a:buChar char="-"/>
            </a:pPr>
            <a:endParaRPr lang="nb-NO" dirty="0"/>
          </a:p>
          <a:p>
            <a:pPr>
              <a:buFontTx/>
              <a:buChar char="-"/>
            </a:pPr>
            <a:endParaRPr lang="nb-NO" dirty="0"/>
          </a:p>
          <a:p>
            <a:pPr>
              <a:buFontTx/>
              <a:buChar char="-"/>
            </a:pPr>
            <a:endParaRPr lang="nb-NO" dirty="0"/>
          </a:p>
          <a:p>
            <a:pPr>
              <a:buFontTx/>
              <a:buChar char="-"/>
            </a:pPr>
            <a:endParaRPr lang="nb-NO" dirty="0"/>
          </a:p>
          <a:p>
            <a:pPr>
              <a:buFontTx/>
              <a:buChar char="-"/>
            </a:pPr>
            <a:endParaRPr lang="nb-NO" dirty="0"/>
          </a:p>
        </p:txBody>
      </p:sp>
    </p:spTree>
    <p:extLst>
      <p:ext uri="{BB962C8B-B14F-4D97-AF65-F5344CB8AC3E}">
        <p14:creationId xmlns:p14="http://schemas.microsoft.com/office/powerpoint/2010/main" val="4000072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4A36C7-C0A4-4DFF-AA33-8F5518DCB603}"/>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A467BF56-22CB-46B1-B6E6-B9981F53F07F}"/>
              </a:ext>
            </a:extLst>
          </p:cNvPr>
          <p:cNvSpPr>
            <a:spLocks noGrp="1"/>
          </p:cNvSpPr>
          <p:nvPr>
            <p:ph idx="1"/>
          </p:nvPr>
        </p:nvSpPr>
        <p:spPr/>
        <p:txBody>
          <a:bodyPr>
            <a:normAutofit/>
          </a:bodyPr>
          <a:lstStyle/>
          <a:p>
            <a:r>
              <a:rPr lang="nb-NO" dirty="0"/>
              <a:t>Musikalske prestasjoner ser ut til å være intakt:</a:t>
            </a:r>
          </a:p>
          <a:p>
            <a:pPr marL="0" indent="0">
              <a:buNone/>
            </a:pPr>
            <a:r>
              <a:rPr lang="nb-NO" dirty="0"/>
              <a:t>«</a:t>
            </a:r>
            <a:r>
              <a:rPr lang="nb-NO" i="1" dirty="0"/>
              <a:t>Plutselig spiller han, ikke sant, som han ikke har gjort på flere år, plutselig er det der. Det trigger strenger som har ligget litt nede da. Plutselig kommer det opp fibrer som blir aktivisert og bedret» </a:t>
            </a:r>
            <a:endParaRPr lang="nb-NO" dirty="0"/>
          </a:p>
          <a:p>
            <a:pPr marL="0" indent="0">
              <a:buNone/>
            </a:pPr>
            <a:r>
              <a:rPr lang="nb-NO" dirty="0"/>
              <a:t>. Musikkgruppa: en arena for å styrke mellommenneskelig samspill. </a:t>
            </a:r>
          </a:p>
          <a:p>
            <a:pPr marL="0" indent="0">
              <a:buNone/>
            </a:pPr>
            <a:r>
              <a:rPr lang="nb-NO" dirty="0"/>
              <a:t>«</a:t>
            </a:r>
            <a:r>
              <a:rPr lang="nb-NO" i="1" dirty="0"/>
              <a:t>Jeg tror det blir lettere da hvis man har litt mer motstandskraft, det tror jeg han har bygget opp i denne gruppen også da. Dette virker stabilt og en trygg plass for han å være da. Så for oss er det tydelig at han føler han mestrer når han holder på med dette her. Ja, så er det stas  være med på» </a:t>
            </a:r>
            <a:endParaRPr lang="nb-NO" dirty="0"/>
          </a:p>
        </p:txBody>
      </p:sp>
    </p:spTree>
    <p:extLst>
      <p:ext uri="{BB962C8B-B14F-4D97-AF65-F5344CB8AC3E}">
        <p14:creationId xmlns:p14="http://schemas.microsoft.com/office/powerpoint/2010/main" val="143175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E3A1C9-5478-4B1B-AEB4-08D7D679A220}"/>
              </a:ext>
            </a:extLst>
          </p:cNvPr>
          <p:cNvSpPr>
            <a:spLocks noGrp="1"/>
          </p:cNvSpPr>
          <p:nvPr>
            <p:ph type="title"/>
          </p:nvPr>
        </p:nvSpPr>
        <p:spPr/>
        <p:txBody>
          <a:bodyPr>
            <a:normAutofit fontScale="90000"/>
          </a:bodyPr>
          <a:lstStyle/>
          <a:p>
            <a:r>
              <a:rPr lang="nb-NO" dirty="0"/>
              <a:t>Kan deltakelse i musikkgruppa bidra til bedring?</a:t>
            </a:r>
            <a:br>
              <a:rPr lang="nb-NO" dirty="0"/>
            </a:br>
            <a:endParaRPr lang="nb-NO" dirty="0"/>
          </a:p>
        </p:txBody>
      </p:sp>
      <p:sp>
        <p:nvSpPr>
          <p:cNvPr id="5" name="Plassholder for innhold 4">
            <a:extLst>
              <a:ext uri="{FF2B5EF4-FFF2-40B4-BE49-F238E27FC236}">
                <a16:creationId xmlns:a16="http://schemas.microsoft.com/office/drawing/2014/main" id="{6A1B0912-57F4-4AF6-B63D-E8C81876F673}"/>
              </a:ext>
            </a:extLst>
          </p:cNvPr>
          <p:cNvSpPr>
            <a:spLocks noGrp="1"/>
          </p:cNvSpPr>
          <p:nvPr>
            <p:ph idx="1"/>
          </p:nvPr>
        </p:nvSpPr>
        <p:spPr/>
        <p:txBody>
          <a:bodyPr>
            <a:normAutofit/>
          </a:bodyPr>
          <a:lstStyle/>
          <a:p>
            <a:r>
              <a:rPr lang="nb-NO" dirty="0"/>
              <a:t>Vanskelig å måle, men….</a:t>
            </a:r>
          </a:p>
          <a:p>
            <a:r>
              <a:rPr lang="nb-NO" dirty="0"/>
              <a:t>Forståelse av livet.</a:t>
            </a:r>
          </a:p>
          <a:p>
            <a:pPr marL="0" indent="0">
              <a:buNone/>
            </a:pPr>
            <a:r>
              <a:rPr lang="nb-NO" dirty="0"/>
              <a:t>«</a:t>
            </a:r>
            <a:r>
              <a:rPr lang="nb-NO" i="1" dirty="0"/>
              <a:t>Er det noe som kan hjelpe han til å bli frisk igjen, så er det musikk. Fordi han hører på musikk, og han opplever å resonnere gjennom musikk. Ja, han får en forståelse av livet gjennom musikk, rett og slett»</a:t>
            </a:r>
            <a:r>
              <a:rPr lang="nb-NO" dirty="0"/>
              <a:t>. Informanten poengterer videre at det å kjenne seg igjen i tekster har betydning for bedring, og at man på en måte kan finne sin verden knyttet til musikk og tekster.</a:t>
            </a:r>
          </a:p>
          <a:p>
            <a:pPr marL="0" indent="0">
              <a:buNone/>
            </a:pPr>
            <a:r>
              <a:rPr lang="nb-NO" dirty="0"/>
              <a:t>«</a:t>
            </a:r>
            <a:r>
              <a:rPr lang="nb-NO" i="1" dirty="0"/>
              <a:t>Det som han strever med, er helt borte når han er i musikkgruppen»</a:t>
            </a:r>
            <a:r>
              <a:rPr lang="nb-NO" dirty="0"/>
              <a:t>.</a:t>
            </a:r>
          </a:p>
          <a:p>
            <a:pPr marL="0" indent="0">
              <a:buNone/>
            </a:pPr>
            <a:r>
              <a:rPr lang="nb-NO" dirty="0"/>
              <a:t>. Kjenne seg igjen i sangtekster, som formidler håp, greie å sette ord på ting gjennom sangen</a:t>
            </a:r>
          </a:p>
        </p:txBody>
      </p:sp>
    </p:spTree>
    <p:extLst>
      <p:ext uri="{BB962C8B-B14F-4D97-AF65-F5344CB8AC3E}">
        <p14:creationId xmlns:p14="http://schemas.microsoft.com/office/powerpoint/2010/main" val="105372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45A2A9-ED87-41FC-928C-E1D3ED5CAD75}"/>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846FA875-82D6-462A-AA07-2DFE97D5B8F6}"/>
              </a:ext>
            </a:extLst>
          </p:cNvPr>
          <p:cNvSpPr>
            <a:spLocks noGrp="1"/>
          </p:cNvSpPr>
          <p:nvPr>
            <p:ph idx="1"/>
          </p:nvPr>
        </p:nvSpPr>
        <p:spPr/>
        <p:txBody>
          <a:bodyPr/>
          <a:lstStyle/>
          <a:p>
            <a:r>
              <a:rPr lang="nb-NO" dirty="0"/>
              <a:t>Bedring av kognitive evner. Musikkens påvirkning på hjernen</a:t>
            </a:r>
          </a:p>
          <a:p>
            <a:pPr marL="0" indent="0">
              <a:buNone/>
            </a:pPr>
            <a:r>
              <a:rPr lang="nb-NO" dirty="0"/>
              <a:t>«</a:t>
            </a:r>
            <a:r>
              <a:rPr lang="nb-NO" i="1" dirty="0"/>
              <a:t>Jeg ser bedring på alt, fordi kognitivt så blir han svekket , særlig etter en sånn psykose, som hun har opplevd da. Så blir det påvirket, ja, konsentrasjonen, det er mye som blir påvirket mens man er inne i psykosen, kanskje…. Det å kunne konsentrere seg og huske ting er jo trening for hjernen, å være med på musikk, hun må jo huske noter og tekster og…musikk er jo trening på alt»</a:t>
            </a:r>
            <a:endParaRPr lang="nb-NO" dirty="0"/>
          </a:p>
          <a:p>
            <a:pPr marL="0" indent="0">
              <a:buNone/>
            </a:pPr>
            <a:r>
              <a:rPr lang="nb-NO" dirty="0"/>
              <a:t>«</a:t>
            </a:r>
            <a:r>
              <a:rPr lang="nb-NO" i="1" dirty="0"/>
              <a:t>Når han får på seg instrumentet sitt, så er han den samme igjen» </a:t>
            </a:r>
            <a:r>
              <a:rPr lang="nb-NO" dirty="0"/>
              <a:t> De kjenner igjen sitt familiemedlem fra før sykdommen brøt ut. En god opplevelse for familien</a:t>
            </a:r>
          </a:p>
        </p:txBody>
      </p:sp>
    </p:spTree>
    <p:extLst>
      <p:ext uri="{BB962C8B-B14F-4D97-AF65-F5344CB8AC3E}">
        <p14:creationId xmlns:p14="http://schemas.microsoft.com/office/powerpoint/2010/main" val="1052129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983790-9FBE-485D-9355-73AF8564648C}"/>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2D141D43-5CE8-4C62-9889-75DB5E91BCF3}"/>
              </a:ext>
            </a:extLst>
          </p:cNvPr>
          <p:cNvSpPr>
            <a:spLocks noGrp="1"/>
          </p:cNvSpPr>
          <p:nvPr>
            <p:ph idx="1"/>
          </p:nvPr>
        </p:nvSpPr>
        <p:spPr/>
        <p:txBody>
          <a:bodyPr/>
          <a:lstStyle/>
          <a:p>
            <a:r>
              <a:rPr lang="nb-NO" dirty="0"/>
              <a:t>Stemningsstabiliserende:</a:t>
            </a:r>
          </a:p>
          <a:p>
            <a:pPr marL="0" indent="0">
              <a:buNone/>
            </a:pPr>
            <a:r>
              <a:rPr lang="nb-NO" dirty="0"/>
              <a:t>«</a:t>
            </a:r>
            <a:r>
              <a:rPr lang="nb-NO" i="1" dirty="0"/>
              <a:t>Jeg ser det jo på humøret da, for han er veldig glad de dagene der er musikk, og mye mer positiv, ja. Det er liksom aldri noe spørsmål om å ikke dra på musikken» </a:t>
            </a:r>
            <a:endParaRPr lang="nb-NO" dirty="0"/>
          </a:p>
          <a:p>
            <a:pPr marL="0" indent="0">
              <a:buNone/>
            </a:pPr>
            <a:r>
              <a:rPr lang="nb-NO" dirty="0"/>
              <a:t>Etter at Annes sønn startet i musikkgruppa «</a:t>
            </a:r>
            <a:r>
              <a:rPr lang="nb-NO" i="1" dirty="0"/>
              <a:t>så er det færre og færre ganger at han har disse svarte dagene sine…den berg-, og dalbanen er betydelig mindre nå»</a:t>
            </a:r>
            <a:endParaRPr lang="nb-NO" dirty="0"/>
          </a:p>
        </p:txBody>
      </p:sp>
    </p:spTree>
    <p:extLst>
      <p:ext uri="{BB962C8B-B14F-4D97-AF65-F5344CB8AC3E}">
        <p14:creationId xmlns:p14="http://schemas.microsoft.com/office/powerpoint/2010/main" val="1054483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BF1695-0998-4889-B3C6-1C383708C0FF}"/>
              </a:ext>
            </a:extLst>
          </p:cNvPr>
          <p:cNvSpPr>
            <a:spLocks noGrp="1"/>
          </p:cNvSpPr>
          <p:nvPr>
            <p:ph type="title"/>
          </p:nvPr>
        </p:nvSpPr>
        <p:spPr/>
        <p:txBody>
          <a:bodyPr/>
          <a:lstStyle/>
          <a:p>
            <a:r>
              <a:rPr lang="nb-NO" dirty="0"/>
              <a:t>Gruppetilhørighet.</a:t>
            </a:r>
          </a:p>
        </p:txBody>
      </p:sp>
      <p:sp>
        <p:nvSpPr>
          <p:cNvPr id="3" name="Plassholder for innhold 2">
            <a:extLst>
              <a:ext uri="{FF2B5EF4-FFF2-40B4-BE49-F238E27FC236}">
                <a16:creationId xmlns:a16="http://schemas.microsoft.com/office/drawing/2014/main" id="{3723C338-C385-4182-B6F8-E8701208273A}"/>
              </a:ext>
            </a:extLst>
          </p:cNvPr>
          <p:cNvSpPr>
            <a:spLocks noGrp="1"/>
          </p:cNvSpPr>
          <p:nvPr>
            <p:ph idx="1"/>
          </p:nvPr>
        </p:nvSpPr>
        <p:spPr/>
        <p:txBody>
          <a:bodyPr>
            <a:normAutofit fontScale="47500" lnSpcReduction="20000"/>
          </a:bodyPr>
          <a:lstStyle/>
          <a:p>
            <a:pPr marL="0" indent="0">
              <a:buNone/>
            </a:pPr>
            <a:endParaRPr lang="nb-NO" b="1" dirty="0"/>
          </a:p>
          <a:p>
            <a:r>
              <a:rPr lang="nb-NO" dirty="0"/>
              <a:t>Trygg plass (i en psykotisk verden)</a:t>
            </a:r>
          </a:p>
          <a:p>
            <a:pPr marL="0" indent="0">
              <a:buNone/>
            </a:pPr>
            <a:r>
              <a:rPr lang="nb-NO" dirty="0"/>
              <a:t>«</a:t>
            </a:r>
            <a:r>
              <a:rPr lang="nb-NO" i="1" dirty="0"/>
              <a:t>han hører til et sted, føler seg trygg, føler en veldig tilhørighet til plassen, og i musikkgruppa føler han at det er behov for ham» </a:t>
            </a:r>
            <a:endParaRPr lang="nb-NO" dirty="0"/>
          </a:p>
          <a:p>
            <a:r>
              <a:rPr lang="nb-NO" dirty="0"/>
              <a:t>Forutsigbarhet. Samme sted, tid, kjent plass, kjente mennesker.</a:t>
            </a:r>
          </a:p>
          <a:p>
            <a:r>
              <a:rPr lang="nb-NO" dirty="0"/>
              <a:t>Treffe andre som er syke. Man er ikke alene om å ha psykiske utfordringer</a:t>
            </a:r>
          </a:p>
          <a:p>
            <a:r>
              <a:rPr lang="nb-NO" dirty="0"/>
              <a:t>Identifisere seg med personer som ikke har en psykiatrisk diagnose. </a:t>
            </a:r>
          </a:p>
          <a:p>
            <a:pPr marL="0" indent="0">
              <a:buNone/>
            </a:pPr>
            <a:r>
              <a:rPr lang="nb-NO" dirty="0"/>
              <a:t>«</a:t>
            </a:r>
            <a:r>
              <a:rPr lang="nb-NO" i="1" dirty="0"/>
              <a:t>han snakker mye om det med studentene, og deres innvirkning på gruppa, gleder seg til de skal komme. Artig å spille sammen, komponere melodier» </a:t>
            </a:r>
            <a:r>
              <a:rPr lang="nb-NO" dirty="0"/>
              <a:t>Marit</a:t>
            </a:r>
          </a:p>
          <a:p>
            <a:pPr marL="0" indent="0">
              <a:buNone/>
            </a:pPr>
            <a:endParaRPr lang="nb-NO" dirty="0"/>
          </a:p>
          <a:p>
            <a:r>
              <a:rPr lang="nb-NO" dirty="0"/>
              <a:t>Mestringsarena. Musikk bidrar til et positivt miljø. Mulighet til å utfordre seg selv musikalsk. Styrket selvtillit. </a:t>
            </a:r>
          </a:p>
          <a:p>
            <a:pPr marL="0" indent="0">
              <a:buNone/>
            </a:pPr>
            <a:r>
              <a:rPr lang="nb-NO" dirty="0"/>
              <a:t>. At personalet deltar sammen med pasienten oppleves positivt. «</a:t>
            </a:r>
            <a:r>
              <a:rPr lang="nb-NO" i="1" dirty="0"/>
              <a:t>at dere kan samarbeide å være på samme nivå, den stunden er viktig, for hvis dere står utenfor så tror jeg kanskje at de føler seg litt, ja, at det blir mer sånn terapi»  </a:t>
            </a:r>
          </a:p>
          <a:p>
            <a:pPr marL="0" indent="0">
              <a:buNone/>
            </a:pPr>
            <a:r>
              <a:rPr lang="nb-NO" dirty="0"/>
              <a:t>At musikklærer har en annen profesjon trekkes fram som positivt</a:t>
            </a:r>
          </a:p>
          <a:p>
            <a:pPr marL="0" indent="0">
              <a:buNone/>
            </a:pPr>
            <a:endParaRPr lang="nb-NO" dirty="0"/>
          </a:p>
          <a:p>
            <a:r>
              <a:rPr lang="nb-NO" dirty="0"/>
              <a:t>Gjensidig avhengighet</a:t>
            </a:r>
          </a:p>
          <a:p>
            <a:endParaRPr lang="nb-NO" dirty="0"/>
          </a:p>
          <a:p>
            <a:endParaRPr lang="nb-NO" dirty="0"/>
          </a:p>
        </p:txBody>
      </p:sp>
    </p:spTree>
    <p:extLst>
      <p:ext uri="{BB962C8B-B14F-4D97-AF65-F5344CB8AC3E}">
        <p14:creationId xmlns:p14="http://schemas.microsoft.com/office/powerpoint/2010/main" val="175370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B73C41-7891-46E1-85DC-1B54B8513189}"/>
              </a:ext>
            </a:extLst>
          </p:cNvPr>
          <p:cNvSpPr>
            <a:spLocks noGrp="1"/>
          </p:cNvSpPr>
          <p:nvPr>
            <p:ph type="title"/>
          </p:nvPr>
        </p:nvSpPr>
        <p:spPr/>
        <p:txBody>
          <a:bodyPr/>
          <a:lstStyle/>
          <a:p>
            <a:r>
              <a:rPr lang="nb-NO" dirty="0"/>
              <a:t>Bakgrunnsinformasjon</a:t>
            </a:r>
          </a:p>
        </p:txBody>
      </p:sp>
      <p:sp>
        <p:nvSpPr>
          <p:cNvPr id="3" name="Plassholder for innhold 2">
            <a:extLst>
              <a:ext uri="{FF2B5EF4-FFF2-40B4-BE49-F238E27FC236}">
                <a16:creationId xmlns:a16="http://schemas.microsoft.com/office/drawing/2014/main" id="{FBA2275A-4B9C-4C2C-8409-AE43948A1EFE}"/>
              </a:ext>
            </a:extLst>
          </p:cNvPr>
          <p:cNvSpPr>
            <a:spLocks noGrp="1"/>
          </p:cNvSpPr>
          <p:nvPr>
            <p:ph idx="1"/>
          </p:nvPr>
        </p:nvSpPr>
        <p:spPr/>
        <p:txBody>
          <a:bodyPr/>
          <a:lstStyle/>
          <a:p>
            <a:pPr marL="0" indent="0">
              <a:buNone/>
            </a:pPr>
            <a:endParaRPr lang="nb-NO" dirty="0"/>
          </a:p>
          <a:p>
            <a:r>
              <a:rPr lang="nb-NO" dirty="0"/>
              <a:t>DPS ble åpnet på nyåret i 2006. Høsten 2006 begynte vi å planlegge å få musikk inn som en del av behandlingstilbudet.</a:t>
            </a:r>
          </a:p>
          <a:p>
            <a:pPr marL="0" indent="0">
              <a:buNone/>
            </a:pPr>
            <a:r>
              <a:rPr lang="nb-NO" dirty="0"/>
              <a:t>Hvorfor? Et eksempel…….</a:t>
            </a:r>
          </a:p>
          <a:p>
            <a:r>
              <a:rPr lang="nb-NO" dirty="0"/>
              <a:t>  Musikkgruppa ble startet. DPS leier inn musikklærer fra den kommunale kulturskolen. Per i dag deltar tre av personalet fra sengeposten i gruppa.</a:t>
            </a:r>
          </a:p>
        </p:txBody>
      </p:sp>
      <p:pic>
        <p:nvPicPr>
          <p:cNvPr id="4" name="Bilde 3">
            <a:extLst>
              <a:ext uri="{FF2B5EF4-FFF2-40B4-BE49-F238E27FC236}">
                <a16:creationId xmlns:a16="http://schemas.microsoft.com/office/drawing/2014/main" id="{45BCFCD8-A4BB-4654-B8DC-8137C732A9E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367" y1="63600" x2="56874" y2="62800"/>
                        <a14:foregroundMark x1="55179" y1="55467" x2="55179" y2="55467"/>
                        <a14:foregroundMark x1="34652" y1="60133" x2="34652" y2="60133"/>
                        <a14:foregroundMark x1="25424" y1="57733" x2="25424" y2="57733"/>
                        <a14:foregroundMark x1="28249" y1="64533" x2="28249" y2="64533"/>
                        <a14:foregroundMark x1="29190" y1="68400" x2="29190" y2="68400"/>
                        <a14:foregroundMark x1="41055" y1="66533" x2="41055" y2="66533"/>
                        <a14:foregroundMark x1="27684" y1="57600" x2="27684" y2="57600"/>
                        <a14:foregroundMark x1="30320" y1="58133" x2="30320" y2="58133"/>
                        <a14:foregroundMark x1="27684" y1="59867" x2="27684" y2="59867"/>
                        <a14:foregroundMark x1="29755" y1="59733" x2="29755" y2="59733"/>
                        <a14:foregroundMark x1="37100" y1="60133" x2="37100" y2="60133"/>
                        <a14:foregroundMark x1="41055" y1="60667" x2="41055" y2="60667"/>
                        <a14:foregroundMark x1="54614" y1="59067" x2="54614" y2="59067"/>
                        <a14:foregroundMark x1="56309" y1="59333" x2="56309" y2="59333"/>
                        <a14:foregroundMark x1="58380" y1="58800" x2="58380" y2="58800"/>
                      </a14:backgroundRemoval>
                    </a14:imgEffect>
                  </a14:imgLayer>
                </a14:imgProps>
              </a:ext>
            </a:extLst>
          </a:blip>
          <a:stretch>
            <a:fillRect/>
          </a:stretch>
        </p:blipFill>
        <p:spPr>
          <a:xfrm>
            <a:off x="9584184" y="3429000"/>
            <a:ext cx="2777231" cy="3922643"/>
          </a:xfrm>
          <a:prstGeom prst="rect">
            <a:avLst/>
          </a:prstGeom>
        </p:spPr>
      </p:pic>
    </p:spTree>
    <p:extLst>
      <p:ext uri="{BB962C8B-B14F-4D97-AF65-F5344CB8AC3E}">
        <p14:creationId xmlns:p14="http://schemas.microsoft.com/office/powerpoint/2010/main" val="3256829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C5815B-01AB-47A5-8CAB-CFABBB6F0BB2}"/>
              </a:ext>
            </a:extLst>
          </p:cNvPr>
          <p:cNvSpPr>
            <a:spLocks noGrp="1"/>
          </p:cNvSpPr>
          <p:nvPr>
            <p:ph type="title"/>
          </p:nvPr>
        </p:nvSpPr>
        <p:spPr/>
        <p:txBody>
          <a:bodyPr/>
          <a:lstStyle/>
          <a:p>
            <a:r>
              <a:rPr lang="nb-NO" dirty="0"/>
              <a:t>Pårørendes bekymringer</a:t>
            </a:r>
          </a:p>
        </p:txBody>
      </p:sp>
      <p:sp>
        <p:nvSpPr>
          <p:cNvPr id="3" name="Plassholder for innhold 2">
            <a:extLst>
              <a:ext uri="{FF2B5EF4-FFF2-40B4-BE49-F238E27FC236}">
                <a16:creationId xmlns:a16="http://schemas.microsoft.com/office/drawing/2014/main" id="{20739E0B-E665-4C58-975B-78EA903A0497}"/>
              </a:ext>
            </a:extLst>
          </p:cNvPr>
          <p:cNvSpPr>
            <a:spLocks noGrp="1"/>
          </p:cNvSpPr>
          <p:nvPr>
            <p:ph idx="1"/>
          </p:nvPr>
        </p:nvSpPr>
        <p:spPr/>
        <p:txBody>
          <a:bodyPr>
            <a:normAutofit/>
          </a:bodyPr>
          <a:lstStyle/>
          <a:p>
            <a:r>
              <a:rPr lang="nb-NO" dirty="0"/>
              <a:t>Pårørende ble utfordret til å tenke over eventuelle negative konsekvenser ved en slik form for behandling i spesialisthelsetjenesten:</a:t>
            </a:r>
          </a:p>
          <a:p>
            <a:pPr marL="0" indent="0">
              <a:buNone/>
            </a:pPr>
            <a:r>
              <a:rPr lang="nb-NO" dirty="0"/>
              <a:t>«</a:t>
            </a:r>
            <a:r>
              <a:rPr lang="nb-NO" i="1" dirty="0"/>
              <a:t>jeg håper at gruppen kommer til å bestå, og at hun får ha tilgang, for jeg ser jo hva det betyr for henne. Ja det betyr alt. Det er noe hun kan gå til, dette er artig. For henne er dette et arbeid» </a:t>
            </a:r>
          </a:p>
          <a:p>
            <a:pPr marL="0" indent="0">
              <a:buNone/>
            </a:pPr>
            <a:endParaRPr lang="nb-NO" i="1" dirty="0"/>
          </a:p>
          <a:p>
            <a:pPr marL="0" indent="0">
              <a:buNone/>
            </a:pPr>
            <a:r>
              <a:rPr lang="nb-NO" i="1" dirty="0"/>
              <a:t>«Det å slutte her, det tror jeg kan være litt vanskelig, for da kan det være at han savner de som han er sammen med da, Og dere, ja alle. Så enda tror jeg det er litt for tidlig, men kanskje, når han blir enda tryggere på seg selv…»</a:t>
            </a:r>
            <a:endParaRPr lang="nb-NO" dirty="0"/>
          </a:p>
          <a:p>
            <a:endParaRPr lang="nb-NO" dirty="0"/>
          </a:p>
        </p:txBody>
      </p:sp>
    </p:spTree>
    <p:extLst>
      <p:ext uri="{BB962C8B-B14F-4D97-AF65-F5344CB8AC3E}">
        <p14:creationId xmlns:p14="http://schemas.microsoft.com/office/powerpoint/2010/main" val="1105934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E99963-C469-4840-BBA4-564C815C2CE1}"/>
              </a:ext>
            </a:extLst>
          </p:cNvPr>
          <p:cNvSpPr>
            <a:spLocks noGrp="1"/>
          </p:cNvSpPr>
          <p:nvPr>
            <p:ph type="title"/>
          </p:nvPr>
        </p:nvSpPr>
        <p:spPr/>
        <p:txBody>
          <a:bodyPr/>
          <a:lstStyle/>
          <a:p>
            <a:r>
              <a:rPr lang="nb-NO" dirty="0"/>
              <a:t>Oppsummering av pårørendes utsagn</a:t>
            </a:r>
          </a:p>
        </p:txBody>
      </p:sp>
      <p:sp>
        <p:nvSpPr>
          <p:cNvPr id="3" name="Plassholder for innhold 2">
            <a:extLst>
              <a:ext uri="{FF2B5EF4-FFF2-40B4-BE49-F238E27FC236}">
                <a16:creationId xmlns:a16="http://schemas.microsoft.com/office/drawing/2014/main" id="{FE2A1ACC-AED1-4C69-AD30-5ED23C9556A7}"/>
              </a:ext>
            </a:extLst>
          </p:cNvPr>
          <p:cNvSpPr>
            <a:spLocks noGrp="1"/>
          </p:cNvSpPr>
          <p:nvPr>
            <p:ph idx="1"/>
          </p:nvPr>
        </p:nvSpPr>
        <p:spPr/>
        <p:txBody>
          <a:bodyPr>
            <a:normAutofit/>
          </a:bodyPr>
          <a:lstStyle/>
          <a:p>
            <a:r>
              <a:rPr lang="nb-NO" dirty="0"/>
              <a:t>På hvilken måte bidrar musikk til bedring for pasienter som har en psykisk lidelse?</a:t>
            </a:r>
          </a:p>
          <a:p>
            <a:pPr>
              <a:buFontTx/>
              <a:buChar char="-"/>
            </a:pPr>
            <a:r>
              <a:rPr lang="nb-NO" dirty="0"/>
              <a:t>Mestring avgjørende for bedring. Henger sammen</a:t>
            </a:r>
          </a:p>
          <a:p>
            <a:pPr>
              <a:buFontTx/>
              <a:buChar char="-"/>
            </a:pPr>
            <a:r>
              <a:rPr lang="nb-NO" dirty="0"/>
              <a:t>Musikk bidrar til bedring av relasjonsevne, musikk er forståelig og gjenkjennelig / virkelig</a:t>
            </a:r>
          </a:p>
          <a:p>
            <a:pPr>
              <a:buFontTx/>
              <a:buChar char="-"/>
            </a:pPr>
            <a:r>
              <a:rPr lang="nb-NO" dirty="0"/>
              <a:t>Effekt på negative symptomer.</a:t>
            </a:r>
          </a:p>
          <a:p>
            <a:pPr>
              <a:buFontTx/>
              <a:buChar char="-"/>
            </a:pPr>
            <a:r>
              <a:rPr lang="nb-NO" dirty="0"/>
              <a:t>Heving av stemningsleie</a:t>
            </a:r>
          </a:p>
          <a:p>
            <a:pPr>
              <a:buFontTx/>
              <a:buChar char="-"/>
            </a:pPr>
            <a:r>
              <a:rPr lang="nb-NO" dirty="0"/>
              <a:t>Musikk som gruppebehandling / gruppetilhørighet. Meningsfullt. Håp, økt selvtillit</a:t>
            </a:r>
          </a:p>
          <a:p>
            <a:pPr>
              <a:buFontTx/>
              <a:buChar char="-"/>
            </a:pPr>
            <a:r>
              <a:rPr lang="nb-NO" dirty="0"/>
              <a:t>Meningsfullt = opplevelse av mestring</a:t>
            </a:r>
          </a:p>
        </p:txBody>
      </p:sp>
      <p:pic>
        <p:nvPicPr>
          <p:cNvPr id="4" name="Bilde 3">
            <a:extLst>
              <a:ext uri="{FF2B5EF4-FFF2-40B4-BE49-F238E27FC236}">
                <a16:creationId xmlns:a16="http://schemas.microsoft.com/office/drawing/2014/main" id="{9555EFE9-3D7C-4C2F-8B8D-C54E6F37EE36}"/>
              </a:ext>
            </a:extLst>
          </p:cNvPr>
          <p:cNvPicPr>
            <a:picLocks noChangeAspect="1"/>
          </p:cNvPicPr>
          <p:nvPr/>
        </p:nvPicPr>
        <p:blipFill>
          <a:blip r:embed="rId2"/>
          <a:stretch>
            <a:fillRect/>
          </a:stretch>
        </p:blipFill>
        <p:spPr>
          <a:xfrm rot="21021442">
            <a:off x="9629947" y="4871408"/>
            <a:ext cx="2685706" cy="2220584"/>
          </a:xfrm>
          <a:prstGeom prst="rect">
            <a:avLst/>
          </a:prstGeom>
        </p:spPr>
      </p:pic>
    </p:spTree>
    <p:extLst>
      <p:ext uri="{BB962C8B-B14F-4D97-AF65-F5344CB8AC3E}">
        <p14:creationId xmlns:p14="http://schemas.microsoft.com/office/powerpoint/2010/main" val="3024102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131F84-33DB-482E-9713-3ED4A3AFB7ED}"/>
              </a:ext>
            </a:extLst>
          </p:cNvPr>
          <p:cNvSpPr>
            <a:spLocks noGrp="1"/>
          </p:cNvSpPr>
          <p:nvPr>
            <p:ph type="title"/>
          </p:nvPr>
        </p:nvSpPr>
        <p:spPr/>
        <p:txBody>
          <a:bodyPr/>
          <a:lstStyle/>
          <a:p>
            <a:r>
              <a:rPr lang="nb-NO" dirty="0"/>
              <a:t>Oppsummering forts…..</a:t>
            </a:r>
          </a:p>
        </p:txBody>
      </p:sp>
      <p:sp>
        <p:nvSpPr>
          <p:cNvPr id="3" name="Plassholder for innhold 2">
            <a:extLst>
              <a:ext uri="{FF2B5EF4-FFF2-40B4-BE49-F238E27FC236}">
                <a16:creationId xmlns:a16="http://schemas.microsoft.com/office/drawing/2014/main" id="{400966CF-B44A-40A8-BBDA-E4A67EF42125}"/>
              </a:ext>
            </a:extLst>
          </p:cNvPr>
          <p:cNvSpPr>
            <a:spLocks noGrp="1"/>
          </p:cNvSpPr>
          <p:nvPr>
            <p:ph idx="1"/>
          </p:nvPr>
        </p:nvSpPr>
        <p:spPr/>
        <p:txBody>
          <a:bodyPr>
            <a:normAutofit/>
          </a:bodyPr>
          <a:lstStyle/>
          <a:p>
            <a:pPr marL="0" indent="0">
              <a:buNone/>
            </a:pPr>
            <a:r>
              <a:rPr lang="nb-NO" dirty="0"/>
              <a:t> Musikk som gruppebehandling i en allmennpsykiatrisk avdeling</a:t>
            </a:r>
          </a:p>
          <a:p>
            <a:pPr>
              <a:buFontTx/>
              <a:buChar char="-"/>
            </a:pPr>
            <a:r>
              <a:rPr lang="nb-NO" dirty="0"/>
              <a:t>Gruppetilhørighet</a:t>
            </a:r>
          </a:p>
          <a:p>
            <a:pPr>
              <a:buFontTx/>
              <a:buChar char="-"/>
            </a:pPr>
            <a:r>
              <a:rPr lang="nb-NO" dirty="0"/>
              <a:t>Selvtillit, håp, identitet utenom sykdommen viktig i </a:t>
            </a:r>
            <a:r>
              <a:rPr lang="nb-NO" dirty="0" err="1"/>
              <a:t>recoveryprosessen</a:t>
            </a:r>
            <a:endParaRPr lang="nb-NO" dirty="0"/>
          </a:p>
          <a:p>
            <a:pPr>
              <a:buFontTx/>
              <a:buChar char="-"/>
            </a:pPr>
            <a:r>
              <a:rPr lang="nb-NO" dirty="0"/>
              <a:t>Meningsfullhet: viktigste faktor i OAS. </a:t>
            </a:r>
          </a:p>
          <a:p>
            <a:pPr>
              <a:buFontTx/>
              <a:buChar char="-"/>
            </a:pPr>
            <a:r>
              <a:rPr lang="nb-NO" dirty="0"/>
              <a:t>Opplevelse av mestring: avgjørende med støtte og trygghet.</a:t>
            </a:r>
          </a:p>
          <a:p>
            <a:pPr>
              <a:buFontTx/>
              <a:buChar char="-"/>
            </a:pPr>
            <a:r>
              <a:rPr lang="nb-NO" dirty="0"/>
              <a:t>Sosiale relasjoner fører til bedre livskvalitet. Anerkjennelse</a:t>
            </a:r>
          </a:p>
          <a:p>
            <a:pPr>
              <a:buFontTx/>
              <a:buChar char="-"/>
            </a:pPr>
            <a:r>
              <a:rPr lang="nb-NO" dirty="0"/>
              <a:t>Mellommenneskelige samspill. Ressurser som kan kontrolleres av andre personer – sosial </a:t>
            </a:r>
            <a:r>
              <a:rPr lang="nb-NO" dirty="0" err="1"/>
              <a:t>recovery</a:t>
            </a:r>
            <a:endParaRPr lang="nb-NO" dirty="0"/>
          </a:p>
          <a:p>
            <a:pPr marL="0" indent="0">
              <a:buNone/>
            </a:pPr>
            <a:endParaRPr lang="nb-NO" dirty="0"/>
          </a:p>
          <a:p>
            <a:pPr marL="0" indent="0">
              <a:buNone/>
            </a:pPr>
            <a:endParaRPr lang="nb-NO" dirty="0"/>
          </a:p>
          <a:p>
            <a:endParaRPr lang="nb-NO" dirty="0"/>
          </a:p>
        </p:txBody>
      </p:sp>
    </p:spTree>
    <p:extLst>
      <p:ext uri="{BB962C8B-B14F-4D97-AF65-F5344CB8AC3E}">
        <p14:creationId xmlns:p14="http://schemas.microsoft.com/office/powerpoint/2010/main" val="2818118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B97B7E-74F8-4263-A7DB-3B84485A80A5}"/>
              </a:ext>
            </a:extLst>
          </p:cNvPr>
          <p:cNvSpPr>
            <a:spLocks noGrp="1"/>
          </p:cNvSpPr>
          <p:nvPr>
            <p:ph type="title"/>
          </p:nvPr>
        </p:nvSpPr>
        <p:spPr/>
        <p:txBody>
          <a:bodyPr/>
          <a:lstStyle/>
          <a:p>
            <a:r>
              <a:rPr lang="nb-NO" dirty="0"/>
              <a:t>Oppsummering forts….</a:t>
            </a:r>
          </a:p>
        </p:txBody>
      </p:sp>
      <p:sp>
        <p:nvSpPr>
          <p:cNvPr id="3" name="Plassholder for innhold 2">
            <a:extLst>
              <a:ext uri="{FF2B5EF4-FFF2-40B4-BE49-F238E27FC236}">
                <a16:creationId xmlns:a16="http://schemas.microsoft.com/office/drawing/2014/main" id="{F1AB884F-847C-4B95-B989-460758F63313}"/>
              </a:ext>
            </a:extLst>
          </p:cNvPr>
          <p:cNvSpPr>
            <a:spLocks noGrp="1"/>
          </p:cNvSpPr>
          <p:nvPr>
            <p:ph idx="1"/>
          </p:nvPr>
        </p:nvSpPr>
        <p:spPr/>
        <p:txBody>
          <a:bodyPr/>
          <a:lstStyle/>
          <a:p>
            <a:pPr marL="0" indent="0">
              <a:buNone/>
            </a:pPr>
            <a:r>
              <a:rPr lang="nb-NO" dirty="0"/>
              <a:t>Hvorfor en slik gruppe på DPS? </a:t>
            </a:r>
          </a:p>
          <a:p>
            <a:pPr>
              <a:buFontTx/>
              <a:buChar char="-"/>
            </a:pPr>
            <a:r>
              <a:rPr lang="nb-NO" dirty="0"/>
              <a:t>Fagmiljø</a:t>
            </a:r>
          </a:p>
          <a:p>
            <a:pPr>
              <a:buFontTx/>
              <a:buChar char="-"/>
            </a:pPr>
            <a:r>
              <a:rPr lang="nb-NO" dirty="0"/>
              <a:t>Forutsigbarhet</a:t>
            </a:r>
          </a:p>
          <a:p>
            <a:pPr>
              <a:buFontTx/>
              <a:buChar char="-"/>
            </a:pPr>
            <a:r>
              <a:rPr lang="nb-NO" dirty="0"/>
              <a:t>Kjent miljø</a:t>
            </a:r>
          </a:p>
          <a:p>
            <a:pPr>
              <a:buFontTx/>
              <a:buChar char="-"/>
            </a:pPr>
            <a:r>
              <a:rPr lang="nb-NO" dirty="0"/>
              <a:t>Negative erfaringer fra hjemmemiljø</a:t>
            </a:r>
          </a:p>
          <a:p>
            <a:pPr>
              <a:buFontTx/>
              <a:buChar char="-"/>
            </a:pPr>
            <a:r>
              <a:rPr lang="nb-NO" dirty="0"/>
              <a:t>Støtte pasienten til å komme seg videre. </a:t>
            </a:r>
            <a:r>
              <a:rPr lang="nb-NO" dirty="0" err="1"/>
              <a:t>Recoverytanken</a:t>
            </a:r>
            <a:endParaRPr lang="nb-NO" dirty="0"/>
          </a:p>
        </p:txBody>
      </p:sp>
    </p:spTree>
    <p:extLst>
      <p:ext uri="{BB962C8B-B14F-4D97-AF65-F5344CB8AC3E}">
        <p14:creationId xmlns:p14="http://schemas.microsoft.com/office/powerpoint/2010/main" val="1996964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54E908-D1C4-47EF-AABA-AB5DAA8B87DF}"/>
              </a:ext>
            </a:extLst>
          </p:cNvPr>
          <p:cNvSpPr>
            <a:spLocks noGrp="1"/>
          </p:cNvSpPr>
          <p:nvPr>
            <p:ph type="title"/>
          </p:nvPr>
        </p:nvSpPr>
        <p:spPr/>
        <p:txBody>
          <a:bodyPr/>
          <a:lstStyle/>
          <a:p>
            <a:r>
              <a:rPr lang="nb-NO" dirty="0"/>
              <a:t>Avsluttende refleksjoner </a:t>
            </a:r>
          </a:p>
        </p:txBody>
      </p:sp>
      <p:sp>
        <p:nvSpPr>
          <p:cNvPr id="3" name="Plassholder for innhold 2">
            <a:extLst>
              <a:ext uri="{FF2B5EF4-FFF2-40B4-BE49-F238E27FC236}">
                <a16:creationId xmlns:a16="http://schemas.microsoft.com/office/drawing/2014/main" id="{5B09AD20-F0D9-44F8-9064-EB44E918328E}"/>
              </a:ext>
            </a:extLst>
          </p:cNvPr>
          <p:cNvSpPr>
            <a:spLocks noGrp="1"/>
          </p:cNvSpPr>
          <p:nvPr>
            <p:ph idx="1"/>
          </p:nvPr>
        </p:nvSpPr>
        <p:spPr/>
        <p:txBody>
          <a:bodyPr/>
          <a:lstStyle/>
          <a:p>
            <a:r>
              <a:rPr lang="nb-NO" dirty="0"/>
              <a:t>Resultater fra studien støttes i stor grad av tidligere forskning.</a:t>
            </a:r>
          </a:p>
          <a:p>
            <a:r>
              <a:rPr lang="nb-NO" dirty="0"/>
              <a:t>Studien peker imidlertid på flere faktorer som er viktig for bedring: </a:t>
            </a:r>
          </a:p>
          <a:p>
            <a:pPr marL="514350" indent="-514350">
              <a:buAutoNum type="arabicParenR"/>
            </a:pPr>
            <a:r>
              <a:rPr lang="nb-NO" dirty="0"/>
              <a:t>Musikken er forståelig og meningsfull, virker positivt på dårlig relasjonsevne, god effekt på negative symptomer, musikk er kontaktskapende og stemningsstabiliserende</a:t>
            </a:r>
          </a:p>
          <a:p>
            <a:pPr marL="514350" indent="-514350">
              <a:buAutoNum type="arabicParenR"/>
            </a:pPr>
            <a:r>
              <a:rPr lang="nb-NO" dirty="0"/>
              <a:t>Gruppa støtter opp under egne ressurser. </a:t>
            </a:r>
            <a:r>
              <a:rPr lang="nb-NO" dirty="0" err="1"/>
              <a:t>Recovery</a:t>
            </a:r>
            <a:endParaRPr lang="nb-NO" dirty="0"/>
          </a:p>
          <a:p>
            <a:pPr marL="514350" indent="-514350">
              <a:buAutoNum type="arabicParenR"/>
            </a:pPr>
            <a:r>
              <a:rPr lang="nb-NO" dirty="0"/>
              <a:t>Gruppa sammensetning, forskjellige diagnoser. Fokuset er musikk og mestring</a:t>
            </a:r>
          </a:p>
          <a:p>
            <a:pPr marL="514350" indent="-514350">
              <a:buAutoNum type="arabicParenR"/>
            </a:pPr>
            <a:r>
              <a:rPr lang="nb-NO" dirty="0"/>
              <a:t> Personalets tverrfaglige sammensetning</a:t>
            </a:r>
          </a:p>
        </p:txBody>
      </p:sp>
    </p:spTree>
    <p:extLst>
      <p:ext uri="{BB962C8B-B14F-4D97-AF65-F5344CB8AC3E}">
        <p14:creationId xmlns:p14="http://schemas.microsoft.com/office/powerpoint/2010/main" val="3518925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779044-B332-43E8-879C-C5E742F2B45B}"/>
              </a:ext>
            </a:extLst>
          </p:cNvPr>
          <p:cNvSpPr>
            <a:spLocks noGrp="1"/>
          </p:cNvSpPr>
          <p:nvPr>
            <p:ph type="title"/>
          </p:nvPr>
        </p:nvSpPr>
        <p:spPr/>
        <p:txBody>
          <a:bodyPr/>
          <a:lstStyle/>
          <a:p>
            <a:r>
              <a:rPr lang="nb-NO" dirty="0"/>
              <a:t>Avsluttende refleksjoner forts….</a:t>
            </a:r>
          </a:p>
        </p:txBody>
      </p:sp>
      <p:sp>
        <p:nvSpPr>
          <p:cNvPr id="3" name="Plassholder for innhold 2">
            <a:extLst>
              <a:ext uri="{FF2B5EF4-FFF2-40B4-BE49-F238E27FC236}">
                <a16:creationId xmlns:a16="http://schemas.microsoft.com/office/drawing/2014/main" id="{0342F2DF-10C4-4867-AF97-AE648518B531}"/>
              </a:ext>
            </a:extLst>
          </p:cNvPr>
          <p:cNvSpPr>
            <a:spLocks noGrp="1"/>
          </p:cNvSpPr>
          <p:nvPr>
            <p:ph idx="1"/>
          </p:nvPr>
        </p:nvSpPr>
        <p:spPr>
          <a:xfrm>
            <a:off x="1371600" y="2286000"/>
            <a:ext cx="9601200" cy="1702904"/>
          </a:xfrm>
        </p:spPr>
        <p:txBody>
          <a:bodyPr>
            <a:normAutofit/>
          </a:bodyPr>
          <a:lstStyle/>
          <a:p>
            <a:r>
              <a:rPr lang="nb-NO" dirty="0"/>
              <a:t>Resultater viser at: </a:t>
            </a:r>
          </a:p>
          <a:p>
            <a:pPr marL="514350" indent="-514350">
              <a:buAutoNum type="arabicParenR"/>
            </a:pPr>
            <a:r>
              <a:rPr lang="nb-NO" dirty="0"/>
              <a:t>det er behov for flere musikktilbud, kommunalt og i spesialisthelsetjenesten.</a:t>
            </a:r>
          </a:p>
          <a:p>
            <a:pPr marL="514350" indent="-514350">
              <a:buAutoNum type="arabicParenR"/>
            </a:pPr>
            <a:r>
              <a:rPr lang="nb-NO" dirty="0"/>
              <a:t>Det er rom både for musikkterapi og tverrfaglige assistert musikktilbud i psykisk helsetjeneste.</a:t>
            </a:r>
          </a:p>
          <a:p>
            <a:pPr marL="514350" indent="-514350">
              <a:buAutoNum type="arabicParenR"/>
            </a:pPr>
            <a:endParaRPr lang="nb-NO" dirty="0"/>
          </a:p>
          <a:p>
            <a:pPr marL="0" indent="0">
              <a:buNone/>
            </a:pPr>
            <a:endParaRPr lang="nb-NO" dirty="0"/>
          </a:p>
          <a:p>
            <a:pPr marL="0" indent="0">
              <a:buNone/>
            </a:pPr>
            <a:endParaRPr lang="nb-NO" dirty="0"/>
          </a:p>
          <a:p>
            <a:endParaRPr lang="nb-NO" dirty="0"/>
          </a:p>
        </p:txBody>
      </p:sp>
      <p:pic>
        <p:nvPicPr>
          <p:cNvPr id="5" name="Bilde 4">
            <a:extLst>
              <a:ext uri="{FF2B5EF4-FFF2-40B4-BE49-F238E27FC236}">
                <a16:creationId xmlns:a16="http://schemas.microsoft.com/office/drawing/2014/main" id="{BBDFCFBC-3DE2-4C81-8215-2362321A369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94" b="89796" l="3101" r="96899">
                        <a14:foregroundMark x1="7364" y1="50510" x2="7364" y2="50510"/>
                        <a14:foregroundMark x1="3488" y1="57653" x2="3488" y2="57653"/>
                        <a14:foregroundMark x1="77519" y1="31633" x2="77519" y2="31633"/>
                        <a14:foregroundMark x1="91085" y1="26531" x2="91085" y2="26531"/>
                        <a14:foregroundMark x1="85659" y1="36224" x2="85659" y2="36224"/>
                        <a14:foregroundMark x1="77907" y1="44388" x2="77907" y2="44388"/>
                        <a14:foregroundMark x1="73256" y1="42857" x2="73256" y2="42857"/>
                        <a14:foregroundMark x1="82171" y1="34184" x2="82171" y2="34184"/>
                        <a14:foregroundMark x1="75969" y1="29592" x2="75969" y2="29592"/>
                        <a14:foregroundMark x1="86822" y1="15816" x2="86822" y2="15816"/>
                        <a14:foregroundMark x1="93023" y1="26531" x2="93023" y2="26531"/>
                        <a14:foregroundMark x1="96899" y1="27041" x2="96899" y2="27041"/>
                        <a14:foregroundMark x1="53876" y1="62245" x2="53876" y2="62245"/>
                        <a14:foregroundMark x1="46124" y1="51020" x2="46124" y2="51020"/>
                        <a14:foregroundMark x1="32946" y1="60714" x2="32946" y2="60714"/>
                        <a14:foregroundMark x1="26357" y1="51020" x2="26357" y2="51020"/>
                        <a14:foregroundMark x1="27519" y1="41837" x2="27519" y2="41837"/>
                        <a14:foregroundMark x1="36047" y1="48980" x2="36047" y2="48980"/>
                        <a14:foregroundMark x1="56202" y1="32143" x2="56202" y2="32143"/>
                        <a14:foregroundMark x1="57364" y1="34694" x2="57364" y2="34694"/>
                        <a14:foregroundMark x1="26744" y1="56122" x2="26744" y2="56122"/>
                        <a14:foregroundMark x1="26357" y1="60204" x2="26357" y2="60204"/>
                        <a14:foregroundMark x1="20930" y1="59694" x2="20930" y2="59694"/>
                        <a14:foregroundMark x1="20155" y1="54592" x2="20155" y2="54592"/>
                        <a14:foregroundMark x1="16279" y1="53061" x2="16279" y2="53061"/>
                        <a14:foregroundMark x1="16667" y1="48980" x2="16667" y2="48980"/>
                        <a14:foregroundMark x1="23256" y1="47959" x2="23256" y2="47959"/>
                        <a14:foregroundMark x1="14341" y1="62755" x2="14341" y2="62755"/>
                        <a14:backgroundMark x1="28295" y1="43878" x2="28295" y2="43878"/>
                        <a14:backgroundMark x1="21318" y1="47449" x2="21318" y2="47449"/>
                        <a14:backgroundMark x1="22481" y1="55612" x2="22481" y2="55612"/>
                        <a14:backgroundMark x1="23643" y1="60714" x2="23643" y2="60714"/>
                        <a14:backgroundMark x1="15504" y1="64796" x2="15504" y2="64796"/>
                      </a14:backgroundRemoval>
                    </a14:imgEffect>
                  </a14:imgLayer>
                </a14:imgProps>
              </a:ext>
            </a:extLst>
          </a:blip>
          <a:stretch>
            <a:fillRect/>
          </a:stretch>
        </p:blipFill>
        <p:spPr>
          <a:xfrm>
            <a:off x="9119358" y="4487973"/>
            <a:ext cx="2805734" cy="2131488"/>
          </a:xfrm>
          <a:prstGeom prst="rect">
            <a:avLst/>
          </a:prstGeom>
        </p:spPr>
      </p:pic>
    </p:spTree>
    <p:extLst>
      <p:ext uri="{BB962C8B-B14F-4D97-AF65-F5344CB8AC3E}">
        <p14:creationId xmlns:p14="http://schemas.microsoft.com/office/powerpoint/2010/main" val="147369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FFFBF2-0FD7-406B-9DB3-C9726A7CCE8C}"/>
              </a:ext>
            </a:extLst>
          </p:cNvPr>
          <p:cNvSpPr>
            <a:spLocks noGrp="1"/>
          </p:cNvSpPr>
          <p:nvPr>
            <p:ph type="title"/>
          </p:nvPr>
        </p:nvSpPr>
        <p:spPr/>
        <p:txBody>
          <a:bodyPr/>
          <a:lstStyle/>
          <a:p>
            <a:r>
              <a:rPr lang="nb-NO" dirty="0"/>
              <a:t>Musikkgruppa</a:t>
            </a:r>
          </a:p>
        </p:txBody>
      </p:sp>
      <p:sp>
        <p:nvSpPr>
          <p:cNvPr id="3" name="Plassholder for innhold 2">
            <a:extLst>
              <a:ext uri="{FF2B5EF4-FFF2-40B4-BE49-F238E27FC236}">
                <a16:creationId xmlns:a16="http://schemas.microsoft.com/office/drawing/2014/main" id="{49C4E09E-9CED-4029-8662-63EE54C03543}"/>
              </a:ext>
            </a:extLst>
          </p:cNvPr>
          <p:cNvSpPr>
            <a:spLocks noGrp="1"/>
          </p:cNvSpPr>
          <p:nvPr>
            <p:ph idx="1"/>
          </p:nvPr>
        </p:nvSpPr>
        <p:spPr/>
        <p:txBody>
          <a:bodyPr>
            <a:normAutofit lnSpcReduction="10000"/>
          </a:bodyPr>
          <a:lstStyle/>
          <a:p>
            <a:pPr marL="0" indent="0">
              <a:buNone/>
            </a:pPr>
            <a:endParaRPr lang="nb-NO" dirty="0"/>
          </a:p>
          <a:p>
            <a:pPr marL="0" indent="0">
              <a:buNone/>
            </a:pPr>
            <a:r>
              <a:rPr lang="nb-NO" dirty="0"/>
              <a:t>. Gruppa startet som et prosjekt, med midler fra FOLK 2  </a:t>
            </a:r>
          </a:p>
          <a:p>
            <a:pPr marL="0" indent="0">
              <a:buNone/>
            </a:pPr>
            <a:r>
              <a:rPr lang="nb-NO" dirty="0"/>
              <a:t>. Etter prosjektperioden: Evalueringsrapport av Lise </a:t>
            </a:r>
            <a:r>
              <a:rPr lang="nb-NO" dirty="0" err="1"/>
              <a:t>Jaastad</a:t>
            </a:r>
            <a:r>
              <a:rPr lang="nb-NO" dirty="0"/>
              <a:t> der deltakerne ble intervjuet: </a:t>
            </a:r>
          </a:p>
          <a:p>
            <a:pPr marL="0" indent="0">
              <a:buNone/>
            </a:pPr>
            <a:r>
              <a:rPr lang="nb-NO" dirty="0"/>
              <a:t>  - </a:t>
            </a:r>
            <a:r>
              <a:rPr lang="nb-NO" i="1" dirty="0"/>
              <a:t>«Det beste med denne aktiviteten? Det er mestringsfølelsen: Det at jeg kan dele dette med andre».</a:t>
            </a:r>
          </a:p>
          <a:p>
            <a:pPr marL="0" indent="0">
              <a:buNone/>
            </a:pPr>
            <a:r>
              <a:rPr lang="nb-NO" i="1" dirty="0"/>
              <a:t>  - «Som gruppe har vi utvikla oss, blitt bedre. Vi er i bevegelse i positiv endring. Bedre humør. Bedre selvtillit. Det å presentere egne låter gjør oss sterkere»</a:t>
            </a:r>
          </a:p>
          <a:p>
            <a:pPr marL="0" indent="0">
              <a:buNone/>
            </a:pPr>
            <a:r>
              <a:rPr lang="nb-NO" i="1" dirty="0"/>
              <a:t>- «Bandet er terapi som virker på meg. Kjente sanger bringer frem minner. Jeg blir vekket. Noen har bruk for meg, savner meg hvis jeg ikke kommer»</a:t>
            </a:r>
            <a:endParaRPr lang="nb-NO" dirty="0"/>
          </a:p>
        </p:txBody>
      </p:sp>
    </p:spTree>
    <p:extLst>
      <p:ext uri="{BB962C8B-B14F-4D97-AF65-F5344CB8AC3E}">
        <p14:creationId xmlns:p14="http://schemas.microsoft.com/office/powerpoint/2010/main" val="325584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267B73-D641-4150-9BA0-B3592FF5CA2F}"/>
              </a:ext>
            </a:extLst>
          </p:cNvPr>
          <p:cNvSpPr>
            <a:spLocks noGrp="1"/>
          </p:cNvSpPr>
          <p:nvPr>
            <p:ph type="title"/>
          </p:nvPr>
        </p:nvSpPr>
        <p:spPr/>
        <p:txBody>
          <a:bodyPr/>
          <a:lstStyle/>
          <a:p>
            <a:r>
              <a:rPr lang="nb-NO" dirty="0"/>
              <a:t>Erfaringer med musikk som et poliklinisk behandlingstilbud</a:t>
            </a:r>
          </a:p>
        </p:txBody>
      </p:sp>
      <p:sp>
        <p:nvSpPr>
          <p:cNvPr id="3" name="Plassholder for innhold 2">
            <a:extLst>
              <a:ext uri="{FF2B5EF4-FFF2-40B4-BE49-F238E27FC236}">
                <a16:creationId xmlns:a16="http://schemas.microsoft.com/office/drawing/2014/main" id="{76567A21-C9BD-4712-9FEE-0B3AE53B1E70}"/>
              </a:ext>
            </a:extLst>
          </p:cNvPr>
          <p:cNvSpPr>
            <a:spLocks noGrp="1"/>
          </p:cNvSpPr>
          <p:nvPr>
            <p:ph idx="1"/>
          </p:nvPr>
        </p:nvSpPr>
        <p:spPr/>
        <p:txBody>
          <a:bodyPr/>
          <a:lstStyle/>
          <a:p>
            <a:pPr marL="0" indent="0">
              <a:buNone/>
            </a:pPr>
            <a:endParaRPr lang="nb-NO" dirty="0"/>
          </a:p>
          <a:p>
            <a:pPr>
              <a:buFontTx/>
              <a:buChar char="-"/>
            </a:pPr>
            <a:r>
              <a:rPr lang="nb-NO" dirty="0"/>
              <a:t>Musikkgruppa ble raskt et populært tiltak. </a:t>
            </a:r>
          </a:p>
          <a:p>
            <a:pPr>
              <a:buFontTx/>
              <a:buChar char="-"/>
            </a:pPr>
            <a:r>
              <a:rPr lang="nb-NO" b="1" dirty="0"/>
              <a:t> </a:t>
            </a:r>
            <a:r>
              <a:rPr lang="nb-NO" dirty="0"/>
              <a:t>Stor oppmøteprosent</a:t>
            </a:r>
          </a:p>
          <a:p>
            <a:pPr>
              <a:buFontTx/>
              <a:buChar char="-"/>
            </a:pPr>
            <a:r>
              <a:rPr lang="nb-NO" b="1" dirty="0"/>
              <a:t> </a:t>
            </a:r>
            <a:r>
              <a:rPr lang="nb-NO" dirty="0"/>
              <a:t>Musikkgruppa prioriteres høyt. Et eksempel……</a:t>
            </a:r>
          </a:p>
          <a:p>
            <a:pPr>
              <a:buFontTx/>
              <a:buChar char="-"/>
            </a:pPr>
            <a:r>
              <a:rPr lang="nb-NO" b="1" dirty="0"/>
              <a:t> </a:t>
            </a:r>
            <a:r>
              <a:rPr lang="nb-NO" dirty="0"/>
              <a:t>Relativt få innleggelser av deltakerne etter at de ble med i gruppa. </a:t>
            </a:r>
          </a:p>
          <a:p>
            <a:pPr>
              <a:buFontTx/>
              <a:buChar char="-"/>
            </a:pPr>
            <a:r>
              <a:rPr lang="nb-NO" dirty="0"/>
              <a:t>Fokuset i gruppa: mestring, mening, opplevelse, </a:t>
            </a:r>
            <a:r>
              <a:rPr lang="nb-NO" b="1" dirty="0"/>
              <a:t>fokus på den friske delen av mennesket</a:t>
            </a:r>
            <a:r>
              <a:rPr lang="nb-NO" dirty="0"/>
              <a:t>, </a:t>
            </a:r>
            <a:r>
              <a:rPr lang="nb-NO" dirty="0" err="1"/>
              <a:t>gjenkjenbart</a:t>
            </a:r>
            <a:r>
              <a:rPr lang="nb-NO" dirty="0"/>
              <a:t>, samspill……….</a:t>
            </a:r>
          </a:p>
          <a:p>
            <a:pPr>
              <a:buFontTx/>
              <a:buChar char="-"/>
            </a:pPr>
            <a:endParaRPr lang="nb-NO" dirty="0"/>
          </a:p>
        </p:txBody>
      </p:sp>
    </p:spTree>
    <p:extLst>
      <p:ext uri="{BB962C8B-B14F-4D97-AF65-F5344CB8AC3E}">
        <p14:creationId xmlns:p14="http://schemas.microsoft.com/office/powerpoint/2010/main" val="147722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A7BFF5-F68D-40B6-8349-BDABB67E57B3}"/>
              </a:ext>
            </a:extLst>
          </p:cNvPr>
          <p:cNvSpPr>
            <a:spLocks noGrp="1"/>
          </p:cNvSpPr>
          <p:nvPr>
            <p:ph type="title"/>
          </p:nvPr>
        </p:nvSpPr>
        <p:spPr/>
        <p:txBody>
          <a:bodyPr/>
          <a:lstStyle/>
          <a:p>
            <a:r>
              <a:rPr lang="nb-NO" dirty="0"/>
              <a:t>Hva tenker pårørende om dette tilbudet? Masteroppgave 2018</a:t>
            </a:r>
          </a:p>
        </p:txBody>
      </p:sp>
      <p:sp>
        <p:nvSpPr>
          <p:cNvPr id="3" name="Plassholder for innhold 2">
            <a:extLst>
              <a:ext uri="{FF2B5EF4-FFF2-40B4-BE49-F238E27FC236}">
                <a16:creationId xmlns:a16="http://schemas.microsoft.com/office/drawing/2014/main" id="{FD39769E-0D79-47B4-8608-DE08BF1A7D33}"/>
              </a:ext>
            </a:extLst>
          </p:cNvPr>
          <p:cNvSpPr>
            <a:spLocks noGrp="1"/>
          </p:cNvSpPr>
          <p:nvPr>
            <p:ph idx="1"/>
          </p:nvPr>
        </p:nvSpPr>
        <p:spPr/>
        <p:txBody>
          <a:bodyPr/>
          <a:lstStyle/>
          <a:p>
            <a:r>
              <a:rPr lang="nb-NO" dirty="0"/>
              <a:t>Problemstilling « </a:t>
            </a:r>
            <a:r>
              <a:rPr lang="nb-NO" i="1" dirty="0"/>
              <a:t>Pårørendes erfaringer med hvordan deltakelse i ei organisert musikkgruppe ved DPS, kan bidra til bedring i psykisk helse for deres familiemedlem»</a:t>
            </a:r>
          </a:p>
          <a:p>
            <a:pPr marL="0" indent="0">
              <a:buNone/>
            </a:pPr>
            <a:r>
              <a:rPr lang="nb-NO" i="1" dirty="0"/>
              <a:t>    - Hvilken betydning har opplevelsen av mestring i bedringsprosessen?</a:t>
            </a:r>
          </a:p>
          <a:p>
            <a:pPr marL="0" indent="0">
              <a:buNone/>
            </a:pPr>
            <a:r>
              <a:rPr lang="nb-NO" i="1" dirty="0"/>
              <a:t>    - Musikk som gruppebehandling</a:t>
            </a:r>
          </a:p>
          <a:p>
            <a:pPr marL="0" indent="0">
              <a:buNone/>
            </a:pPr>
            <a:endParaRPr lang="nb-NO" i="1" dirty="0"/>
          </a:p>
          <a:p>
            <a:pPr marL="0" indent="0">
              <a:buNone/>
            </a:pPr>
            <a:r>
              <a:rPr lang="nb-NO" dirty="0"/>
              <a:t>DPS: </a:t>
            </a:r>
            <a:r>
              <a:rPr lang="nb-NO" dirty="0" err="1"/>
              <a:t>Distriktpsykiatrisk</a:t>
            </a:r>
            <a:r>
              <a:rPr lang="nb-NO" dirty="0"/>
              <a:t> senter. En del av 2. linjetjenesten. «Med blikket vendt mot kommunene, og spesialiserte sykehusfunksjoner i ryggen»</a:t>
            </a:r>
          </a:p>
          <a:p>
            <a:pPr marL="0" indent="0">
              <a:buNone/>
            </a:pPr>
            <a:r>
              <a:rPr lang="nb-NO" dirty="0"/>
              <a:t>Pårørende: voksne over 18 år. </a:t>
            </a:r>
          </a:p>
        </p:txBody>
      </p:sp>
    </p:spTree>
    <p:extLst>
      <p:ext uri="{BB962C8B-B14F-4D97-AF65-F5344CB8AC3E}">
        <p14:creationId xmlns:p14="http://schemas.microsoft.com/office/powerpoint/2010/main" val="367709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2DB985-6916-4A96-8409-BE26C95C8851}"/>
              </a:ext>
            </a:extLst>
          </p:cNvPr>
          <p:cNvSpPr>
            <a:spLocks noGrp="1"/>
          </p:cNvSpPr>
          <p:nvPr>
            <p:ph type="title"/>
          </p:nvPr>
        </p:nvSpPr>
        <p:spPr/>
        <p:txBody>
          <a:bodyPr/>
          <a:lstStyle/>
          <a:p>
            <a:r>
              <a:rPr lang="nb-NO" dirty="0"/>
              <a:t>Teoretisk rammeverk</a:t>
            </a:r>
          </a:p>
        </p:txBody>
      </p:sp>
      <p:sp>
        <p:nvSpPr>
          <p:cNvPr id="3" name="Plassholder for innhold 2">
            <a:extLst>
              <a:ext uri="{FF2B5EF4-FFF2-40B4-BE49-F238E27FC236}">
                <a16:creationId xmlns:a16="http://schemas.microsoft.com/office/drawing/2014/main" id="{FB93EA6C-0B23-4A77-8EE2-32BE19FF0754}"/>
              </a:ext>
            </a:extLst>
          </p:cNvPr>
          <p:cNvSpPr>
            <a:spLocks noGrp="1"/>
          </p:cNvSpPr>
          <p:nvPr>
            <p:ph idx="1"/>
          </p:nvPr>
        </p:nvSpPr>
        <p:spPr/>
        <p:txBody>
          <a:bodyPr/>
          <a:lstStyle/>
          <a:p>
            <a:r>
              <a:rPr lang="nb-NO" dirty="0"/>
              <a:t>Psykisk lidelse. Mest fokus på psykoselidelser. </a:t>
            </a:r>
          </a:p>
          <a:p>
            <a:r>
              <a:rPr lang="nb-NO" dirty="0"/>
              <a:t>Musikkteori. Musikkterapi versus musikk brukt som behandling</a:t>
            </a:r>
          </a:p>
          <a:p>
            <a:r>
              <a:rPr lang="nb-NO" dirty="0" err="1"/>
              <a:t>Salutogenese</a:t>
            </a:r>
            <a:endParaRPr lang="nb-NO" dirty="0"/>
          </a:p>
          <a:p>
            <a:r>
              <a:rPr lang="nb-NO" dirty="0" err="1"/>
              <a:t>Recovery</a:t>
            </a:r>
            <a:endParaRPr lang="nb-NO" dirty="0"/>
          </a:p>
          <a:p>
            <a:r>
              <a:rPr lang="nb-NO" dirty="0"/>
              <a:t>Gruppetilhørighet</a:t>
            </a:r>
          </a:p>
          <a:p>
            <a:endParaRPr lang="nb-NO" dirty="0"/>
          </a:p>
          <a:p>
            <a:pPr marL="0" indent="0">
              <a:buNone/>
            </a:pPr>
            <a:endParaRPr lang="nb-NO" dirty="0"/>
          </a:p>
        </p:txBody>
      </p:sp>
    </p:spTree>
    <p:extLst>
      <p:ext uri="{BB962C8B-B14F-4D97-AF65-F5344CB8AC3E}">
        <p14:creationId xmlns:p14="http://schemas.microsoft.com/office/powerpoint/2010/main" val="226829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251F96-1C17-4AE1-A10C-B8D640EE8B66}"/>
              </a:ext>
            </a:extLst>
          </p:cNvPr>
          <p:cNvSpPr>
            <a:spLocks noGrp="1"/>
          </p:cNvSpPr>
          <p:nvPr>
            <p:ph type="title"/>
          </p:nvPr>
        </p:nvSpPr>
        <p:spPr/>
        <p:txBody>
          <a:bodyPr/>
          <a:lstStyle/>
          <a:p>
            <a:r>
              <a:rPr lang="nb-NO" dirty="0"/>
              <a:t>Psykisk lidelse</a:t>
            </a:r>
          </a:p>
        </p:txBody>
      </p:sp>
      <p:sp>
        <p:nvSpPr>
          <p:cNvPr id="3" name="Plassholder for innhold 2">
            <a:extLst>
              <a:ext uri="{FF2B5EF4-FFF2-40B4-BE49-F238E27FC236}">
                <a16:creationId xmlns:a16="http://schemas.microsoft.com/office/drawing/2014/main" id="{AB8A9DD9-8128-4C57-BA5D-6C2AE0776605}"/>
              </a:ext>
            </a:extLst>
          </p:cNvPr>
          <p:cNvSpPr>
            <a:spLocks noGrp="1"/>
          </p:cNvSpPr>
          <p:nvPr>
            <p:ph idx="1"/>
          </p:nvPr>
        </p:nvSpPr>
        <p:spPr/>
        <p:txBody>
          <a:bodyPr/>
          <a:lstStyle/>
          <a:p>
            <a:r>
              <a:rPr lang="nb-NO" dirty="0"/>
              <a:t>Psykisk sykdom er ofte ensbetydende med massiv krenkelse av verdighetsfølelsen. </a:t>
            </a:r>
          </a:p>
          <a:p>
            <a:r>
              <a:rPr lang="nb-NO" dirty="0"/>
              <a:t>Kan vises som avvikende tankegang, følelsesuttrykk, måter å snakke på som kan være vanskelig å forstå for andre.</a:t>
            </a:r>
          </a:p>
          <a:p>
            <a:r>
              <a:rPr lang="nb-NO" dirty="0"/>
              <a:t>Folk med en psykisk lidelse havner ofte utenfor felleskapet i omgivelsene </a:t>
            </a:r>
          </a:p>
          <a:p>
            <a:r>
              <a:rPr lang="nb-NO" dirty="0"/>
              <a:t>Psykisk lidelse bidrar ofte til lav grad av mestring på flere arena i livet. </a:t>
            </a:r>
          </a:p>
          <a:p>
            <a:pPr marL="0" indent="0">
              <a:buNone/>
            </a:pPr>
            <a:endParaRPr lang="nb-NO" b="1" dirty="0"/>
          </a:p>
        </p:txBody>
      </p:sp>
    </p:spTree>
    <p:extLst>
      <p:ext uri="{BB962C8B-B14F-4D97-AF65-F5344CB8AC3E}">
        <p14:creationId xmlns:p14="http://schemas.microsoft.com/office/powerpoint/2010/main" val="333889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EA1396-6AF6-4051-AB7E-99570924DD8F}"/>
              </a:ext>
            </a:extLst>
          </p:cNvPr>
          <p:cNvSpPr>
            <a:spLocks noGrp="1"/>
          </p:cNvSpPr>
          <p:nvPr>
            <p:ph type="title"/>
          </p:nvPr>
        </p:nvSpPr>
        <p:spPr/>
        <p:txBody>
          <a:bodyPr/>
          <a:lstStyle/>
          <a:p>
            <a:r>
              <a:rPr lang="nb-NO" dirty="0"/>
              <a:t>Musikkteori</a:t>
            </a:r>
          </a:p>
        </p:txBody>
      </p:sp>
      <p:sp>
        <p:nvSpPr>
          <p:cNvPr id="3" name="Plassholder for innhold 2">
            <a:extLst>
              <a:ext uri="{FF2B5EF4-FFF2-40B4-BE49-F238E27FC236}">
                <a16:creationId xmlns:a16="http://schemas.microsoft.com/office/drawing/2014/main" id="{02883748-B65A-4CDB-851C-8A2AB111FCB5}"/>
              </a:ext>
            </a:extLst>
          </p:cNvPr>
          <p:cNvSpPr>
            <a:spLocks noGrp="1"/>
          </p:cNvSpPr>
          <p:nvPr>
            <p:ph idx="1"/>
          </p:nvPr>
        </p:nvSpPr>
        <p:spPr/>
        <p:txBody>
          <a:bodyPr>
            <a:normAutofit fontScale="85000" lnSpcReduction="20000"/>
          </a:bodyPr>
          <a:lstStyle/>
          <a:p>
            <a:pPr marL="0" indent="0">
              <a:buNone/>
            </a:pPr>
            <a:r>
              <a:rPr lang="nb-NO" dirty="0"/>
              <a:t>Forskning på musikk viser at den kan ha:</a:t>
            </a:r>
          </a:p>
          <a:p>
            <a:pPr marL="0" indent="0">
              <a:buNone/>
            </a:pPr>
            <a:r>
              <a:rPr lang="nb-NO" dirty="0"/>
              <a:t>-beroligende effekt ved angst og uro</a:t>
            </a:r>
          </a:p>
          <a:p>
            <a:pPr>
              <a:buFontTx/>
              <a:buChar char="-"/>
            </a:pPr>
            <a:r>
              <a:rPr lang="nb-NO" dirty="0"/>
              <a:t>Øke konsentrasjon og hukommelse</a:t>
            </a:r>
          </a:p>
          <a:p>
            <a:pPr>
              <a:buFontTx/>
              <a:buChar char="-"/>
            </a:pPr>
            <a:r>
              <a:rPr lang="nb-NO" dirty="0"/>
              <a:t>God effekt ved schizofreni og psykosetilstander. Spesielt god effekt ved negative symptomer som  følelsesmessig </a:t>
            </a:r>
            <a:r>
              <a:rPr lang="nb-NO" dirty="0" err="1"/>
              <a:t>avflating</a:t>
            </a:r>
            <a:r>
              <a:rPr lang="nb-NO" dirty="0"/>
              <a:t>, sløvhet, dårlig relasjonsevne, ved tap av interesser og motivasjon.</a:t>
            </a:r>
          </a:p>
          <a:p>
            <a:pPr marL="0" indent="0">
              <a:buNone/>
            </a:pPr>
            <a:r>
              <a:rPr lang="nb-NO" dirty="0"/>
              <a:t>Musikk er en del av virkeligheten som vanligvis ikke blir påvirket av en forvrengt virkelighetsoppfatning. </a:t>
            </a:r>
          </a:p>
          <a:p>
            <a:pPr marL="0" indent="0">
              <a:buNone/>
            </a:pPr>
            <a:r>
              <a:rPr lang="nb-NO" dirty="0"/>
              <a:t>Musikk oppleves som regel ikke truende.</a:t>
            </a:r>
          </a:p>
          <a:p>
            <a:pPr marL="0" indent="0">
              <a:buNone/>
            </a:pPr>
            <a:r>
              <a:rPr lang="nb-NO" dirty="0"/>
              <a:t>Musikk kan være en kontaktmulighet.</a:t>
            </a:r>
          </a:p>
          <a:p>
            <a:pPr marL="0" indent="0">
              <a:buNone/>
            </a:pPr>
            <a:r>
              <a:rPr lang="nb-NO" dirty="0"/>
              <a:t>Positiv i forhold til svekket jeg-følelse.</a:t>
            </a:r>
          </a:p>
          <a:p>
            <a:pPr marL="0" indent="0">
              <a:buNone/>
            </a:pPr>
            <a:endParaRPr lang="nb-NO" dirty="0"/>
          </a:p>
          <a:p>
            <a:pPr marL="0" indent="0">
              <a:buNone/>
            </a:pPr>
            <a:r>
              <a:rPr lang="nb-NO" dirty="0"/>
              <a:t>Flytende grenser mellom musikkterapi og musikk bruket som «medisin», behandling.</a:t>
            </a:r>
          </a:p>
        </p:txBody>
      </p:sp>
      <p:pic>
        <p:nvPicPr>
          <p:cNvPr id="4" name="Bilde 3">
            <a:extLst>
              <a:ext uri="{FF2B5EF4-FFF2-40B4-BE49-F238E27FC236}">
                <a16:creationId xmlns:a16="http://schemas.microsoft.com/office/drawing/2014/main" id="{86367540-8F7C-4F41-AC94-70686E23D34C}"/>
              </a:ext>
            </a:extLst>
          </p:cNvPr>
          <p:cNvPicPr>
            <a:picLocks noChangeAspect="1"/>
          </p:cNvPicPr>
          <p:nvPr/>
        </p:nvPicPr>
        <p:blipFill>
          <a:blip r:embed="rId2"/>
          <a:stretch>
            <a:fillRect/>
          </a:stretch>
        </p:blipFill>
        <p:spPr>
          <a:xfrm>
            <a:off x="8338994" y="-69574"/>
            <a:ext cx="3853006" cy="2859272"/>
          </a:xfrm>
          <a:prstGeom prst="rect">
            <a:avLst/>
          </a:prstGeom>
        </p:spPr>
      </p:pic>
    </p:spTree>
    <p:extLst>
      <p:ext uri="{BB962C8B-B14F-4D97-AF65-F5344CB8AC3E}">
        <p14:creationId xmlns:p14="http://schemas.microsoft.com/office/powerpoint/2010/main" val="401888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555DE9-DB61-4022-A812-53C7457E33A0}"/>
              </a:ext>
            </a:extLst>
          </p:cNvPr>
          <p:cNvSpPr>
            <a:spLocks noGrp="1"/>
          </p:cNvSpPr>
          <p:nvPr>
            <p:ph type="title"/>
          </p:nvPr>
        </p:nvSpPr>
        <p:spPr/>
        <p:txBody>
          <a:bodyPr/>
          <a:lstStyle/>
          <a:p>
            <a:r>
              <a:rPr lang="nb-NO" dirty="0" err="1"/>
              <a:t>Salutogenese</a:t>
            </a:r>
            <a:endParaRPr lang="nb-NO" dirty="0"/>
          </a:p>
        </p:txBody>
      </p:sp>
      <p:sp>
        <p:nvSpPr>
          <p:cNvPr id="3" name="Plassholder for innhold 2">
            <a:extLst>
              <a:ext uri="{FF2B5EF4-FFF2-40B4-BE49-F238E27FC236}">
                <a16:creationId xmlns:a16="http://schemas.microsoft.com/office/drawing/2014/main" id="{D82793FB-9744-4F12-9469-AA1EB690D46C}"/>
              </a:ext>
            </a:extLst>
          </p:cNvPr>
          <p:cNvSpPr>
            <a:spLocks noGrp="1"/>
          </p:cNvSpPr>
          <p:nvPr>
            <p:ph idx="1"/>
          </p:nvPr>
        </p:nvSpPr>
        <p:spPr/>
        <p:txBody>
          <a:bodyPr>
            <a:normAutofit fontScale="85000" lnSpcReduction="20000"/>
          </a:bodyPr>
          <a:lstStyle/>
          <a:p>
            <a:pPr marL="0" indent="0">
              <a:buNone/>
            </a:pPr>
            <a:r>
              <a:rPr lang="nb-NO" dirty="0"/>
              <a:t> opprinnelig beskrevet av Aron </a:t>
            </a:r>
            <a:r>
              <a:rPr lang="nb-NO" dirty="0" err="1"/>
              <a:t>Antonovsky</a:t>
            </a:r>
            <a:r>
              <a:rPr lang="nb-NO" dirty="0"/>
              <a:t>, professor i medisinsk sosiologi. </a:t>
            </a:r>
          </a:p>
          <a:p>
            <a:r>
              <a:rPr lang="nb-NO" dirty="0"/>
              <a:t>Fokus på ressurser hos mennesket eller omgivelsene.</a:t>
            </a:r>
            <a:endParaRPr lang="nb-NO" b="1" dirty="0"/>
          </a:p>
          <a:p>
            <a:r>
              <a:rPr lang="nb-NO" dirty="0"/>
              <a:t>OAS (opplevelse av sammenheng) er kjernen i svaret på hva </a:t>
            </a:r>
            <a:r>
              <a:rPr lang="nb-NO" dirty="0" err="1"/>
              <a:t>salutogenese</a:t>
            </a:r>
            <a:r>
              <a:rPr lang="nb-NO" dirty="0"/>
              <a:t> er. </a:t>
            </a:r>
          </a:p>
          <a:p>
            <a:r>
              <a:rPr lang="nb-NO" dirty="0"/>
              <a:t>Mangel på OAS er vanlig hos pasienter med en alvorlig psykisk lidelse</a:t>
            </a:r>
          </a:p>
          <a:p>
            <a:pPr marL="0" indent="0">
              <a:buNone/>
            </a:pPr>
            <a:r>
              <a:rPr lang="nb-NO" dirty="0"/>
              <a:t>Tre sentrale begreper for å kunne oppnå OAS:</a:t>
            </a:r>
          </a:p>
          <a:p>
            <a:pPr>
              <a:buFontTx/>
              <a:buChar char="-"/>
            </a:pPr>
            <a:r>
              <a:rPr lang="nb-NO" dirty="0"/>
              <a:t>Forståelighet</a:t>
            </a:r>
          </a:p>
          <a:p>
            <a:pPr>
              <a:buFontTx/>
              <a:buChar char="-"/>
            </a:pPr>
            <a:r>
              <a:rPr lang="nb-NO" dirty="0"/>
              <a:t> </a:t>
            </a:r>
            <a:r>
              <a:rPr lang="nb-NO" dirty="0" err="1"/>
              <a:t>Håndterbarhet</a:t>
            </a:r>
            <a:endParaRPr lang="nb-NO" dirty="0"/>
          </a:p>
          <a:p>
            <a:pPr>
              <a:buFontTx/>
              <a:buChar char="-"/>
            </a:pPr>
            <a:r>
              <a:rPr lang="nb-NO" dirty="0"/>
              <a:t>Meningsfullhet</a:t>
            </a:r>
          </a:p>
          <a:p>
            <a:pPr marL="0" indent="0">
              <a:buNone/>
            </a:pPr>
            <a:r>
              <a:rPr lang="nb-NO" dirty="0"/>
              <a:t>Musikken er vanligvis forståelig, håndterbar og gir mening. Kan bidra til økt OAS. Viktig for pasienter med en psykoselidelse, som vanligvis har mangel på disse tre komponentene.</a:t>
            </a:r>
          </a:p>
          <a:p>
            <a:pPr>
              <a:buFontTx/>
              <a:buChar char="-"/>
            </a:pPr>
            <a:r>
              <a:rPr lang="nb-NO" dirty="0"/>
              <a:t>En høy OAS bidrar til følelse av mestring -- Mestring kan i sin tur bidra til bedring </a:t>
            </a:r>
          </a:p>
        </p:txBody>
      </p:sp>
    </p:spTree>
    <p:extLst>
      <p:ext uri="{BB962C8B-B14F-4D97-AF65-F5344CB8AC3E}">
        <p14:creationId xmlns:p14="http://schemas.microsoft.com/office/powerpoint/2010/main" val="2294793554"/>
      </p:ext>
    </p:extLst>
  </p:cSld>
  <p:clrMapOvr>
    <a:masterClrMapping/>
  </p:clrMapOvr>
</p:sld>
</file>

<file path=ppt/theme/theme1.xml><?xml version="1.0" encoding="utf-8"?>
<a:theme xmlns:a="http://schemas.openxmlformats.org/drawingml/2006/main" name="Beskjæring">
  <a:themeElements>
    <a:clrScheme name="Beskjæring">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Beskjæring">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eskjæring">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TM16401371[[fn=Atlas]]</Template>
  <TotalTime>1694</TotalTime>
  <Words>2071</Words>
  <Application>Microsoft Office PowerPoint</Application>
  <PresentationFormat>Widescreen</PresentationFormat>
  <Paragraphs>179</Paragraphs>
  <Slides>25</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25</vt:i4>
      </vt:variant>
    </vt:vector>
  </HeadingPairs>
  <TitlesOfParts>
    <vt:vector size="29" baseType="lpstr">
      <vt:lpstr>Arial Rounded MT Bold</vt:lpstr>
      <vt:lpstr>Bahnschrift</vt:lpstr>
      <vt:lpstr>Franklin Gothic Book</vt:lpstr>
      <vt:lpstr>Beskjæring</vt:lpstr>
      <vt:lpstr>PowerPoint-presentasjon</vt:lpstr>
      <vt:lpstr>Bakgrunnsinformasjon</vt:lpstr>
      <vt:lpstr>Musikkgruppa</vt:lpstr>
      <vt:lpstr>Erfaringer med musikk som et poliklinisk behandlingstilbud</vt:lpstr>
      <vt:lpstr>Hva tenker pårørende om dette tilbudet? Masteroppgave 2018</vt:lpstr>
      <vt:lpstr>Teoretisk rammeverk</vt:lpstr>
      <vt:lpstr>Psykisk lidelse</vt:lpstr>
      <vt:lpstr>Musikkteori</vt:lpstr>
      <vt:lpstr>Salutogenese</vt:lpstr>
      <vt:lpstr>Salutogenese forts……..</vt:lpstr>
      <vt:lpstr>Recovery </vt:lpstr>
      <vt:lpstr>Gruppetilhørighet</vt:lpstr>
      <vt:lpstr>Presentasjon av funn</vt:lpstr>
      <vt:lpstr>Musikkgruppa som mestringsarena</vt:lpstr>
      <vt:lpstr>PowerPoint-presentasjon</vt:lpstr>
      <vt:lpstr>Kan deltakelse i musikkgruppa bidra til bedring? </vt:lpstr>
      <vt:lpstr>PowerPoint-presentasjon</vt:lpstr>
      <vt:lpstr>PowerPoint-presentasjon</vt:lpstr>
      <vt:lpstr>Gruppetilhørighet.</vt:lpstr>
      <vt:lpstr>Pårørendes bekymringer</vt:lpstr>
      <vt:lpstr>Oppsummering av pårørendes utsagn</vt:lpstr>
      <vt:lpstr>Oppsummering forts…..</vt:lpstr>
      <vt:lpstr>Oppsummering forts….</vt:lpstr>
      <vt:lpstr>Avsluttende refleksjoner </vt:lpstr>
      <vt:lpstr>Avsluttende refleksjoner forts….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Musikkgruppe  som poliklinisk behandlingstilbud ved et DPS En kvalitativ studie om pårørendes erfaringer om hvordan pasientens deltakelse i ei organisert musikkgruppe ved DPS kan bidra til bedring</dc:title>
  <dc:creator>Eva Julseth Vist</dc:creator>
  <cp:lastModifiedBy>Eva Vist</cp:lastModifiedBy>
  <cp:revision>72</cp:revision>
  <cp:lastPrinted>2021-01-10T17:34:32Z</cp:lastPrinted>
  <dcterms:created xsi:type="dcterms:W3CDTF">2018-06-10T11:17:03Z</dcterms:created>
  <dcterms:modified xsi:type="dcterms:W3CDTF">2021-01-10T19:41:25Z</dcterms:modified>
</cp:coreProperties>
</file>