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4" r:id="rId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74" autoAdjust="0"/>
  </p:normalViewPr>
  <p:slideViewPr>
    <p:cSldViewPr>
      <p:cViewPr varScale="1">
        <p:scale>
          <a:sx n="69" d="100"/>
          <a:sy n="69" d="100"/>
        </p:scale>
        <p:origin x="1858" y="8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mj45\AppData\Local\Microsoft\Windows\INetCache\Content.Outlook\EGZZXH9J\Diagram%20patients%20characteristic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600" b="0" i="0" baseline="0">
                <a:effectLst/>
              </a:rPr>
              <a:t>Patients characteristics – percentage distribution</a:t>
            </a:r>
            <a:endParaRPr lang="sv-SE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Diagram!$J$8</c:f>
              <c:strCache>
                <c:ptCount val="1"/>
                <c:pt idx="0">
                  <c:v>Odense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Diagram!$E$9:$E$32</c:f>
              <c:strCache>
                <c:ptCount val="24"/>
                <c:pt idx="0">
                  <c:v>MARITAL STATUS</c:v>
                </c:pt>
                <c:pt idx="1">
                  <c:v>Single</c:v>
                </c:pt>
                <c:pt idx="2">
                  <c:v>Cohabiting</c:v>
                </c:pt>
                <c:pt idx="3">
                  <c:v>Married</c:v>
                </c:pt>
                <c:pt idx="5">
                  <c:v>EDUCATION</c:v>
                </c:pt>
                <c:pt idx="6">
                  <c:v>Elementary</c:v>
                </c:pt>
                <c:pt idx="7">
                  <c:v>Secondary education</c:v>
                </c:pt>
                <c:pt idx="8">
                  <c:v>College / University</c:v>
                </c:pt>
                <c:pt idx="10">
                  <c:v>EMPLOYMENT</c:v>
                </c:pt>
                <c:pt idx="11">
                  <c:v>Yes</c:v>
                </c:pt>
                <c:pt idx="12">
                  <c:v>No</c:v>
                </c:pt>
                <c:pt idx="14">
                  <c:v>COMORBIDITY</c:v>
                </c:pt>
                <c:pt idx="15">
                  <c:v>Yes</c:v>
                </c:pt>
                <c:pt idx="16">
                  <c:v>No</c:v>
                </c:pt>
                <c:pt idx="18">
                  <c:v>CAUSE FOR FRACTURE</c:v>
                </c:pt>
                <c:pt idx="19">
                  <c:v>Same level fall</c:v>
                </c:pt>
                <c:pt idx="20">
                  <c:v>Sports accident</c:v>
                </c:pt>
                <c:pt idx="21">
                  <c:v>Fall from height</c:v>
                </c:pt>
                <c:pt idx="22">
                  <c:v>Traffic accident</c:v>
                </c:pt>
                <c:pt idx="23">
                  <c:v>Work accident</c:v>
                </c:pt>
              </c:strCache>
            </c:strRef>
          </c:cat>
          <c:val>
            <c:numRef>
              <c:f>Diagram!$L$9:$L$32</c:f>
              <c:numCache>
                <c:formatCode>0.00</c:formatCode>
                <c:ptCount val="24"/>
                <c:pt idx="1">
                  <c:v>14</c:v>
                </c:pt>
                <c:pt idx="2">
                  <c:v>14</c:v>
                </c:pt>
                <c:pt idx="3">
                  <c:v>71</c:v>
                </c:pt>
                <c:pt idx="6">
                  <c:v>14</c:v>
                </c:pt>
                <c:pt idx="7">
                  <c:v>57</c:v>
                </c:pt>
                <c:pt idx="8">
                  <c:v>29</c:v>
                </c:pt>
                <c:pt idx="11">
                  <c:v>86</c:v>
                </c:pt>
                <c:pt idx="12">
                  <c:v>14</c:v>
                </c:pt>
                <c:pt idx="15">
                  <c:v>29</c:v>
                </c:pt>
                <c:pt idx="16">
                  <c:v>71</c:v>
                </c:pt>
                <c:pt idx="19">
                  <c:v>43</c:v>
                </c:pt>
                <c:pt idx="20">
                  <c:v>43</c:v>
                </c:pt>
                <c:pt idx="2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0C-4563-B5AC-FAB78D4041A4}"/>
            </c:ext>
          </c:extLst>
        </c:ser>
        <c:ser>
          <c:idx val="4"/>
          <c:order val="1"/>
          <c:tx>
            <c:strRef>
              <c:f>Diagram!$K$8</c:f>
              <c:strCache>
                <c:ptCount val="1"/>
                <c:pt idx="0">
                  <c:v>Malmö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Diagram!$E$9:$E$32</c:f>
              <c:strCache>
                <c:ptCount val="24"/>
                <c:pt idx="0">
                  <c:v>MARITAL STATUS</c:v>
                </c:pt>
                <c:pt idx="1">
                  <c:v>Single</c:v>
                </c:pt>
                <c:pt idx="2">
                  <c:v>Cohabiting</c:v>
                </c:pt>
                <c:pt idx="3">
                  <c:v>Married</c:v>
                </c:pt>
                <c:pt idx="5">
                  <c:v>EDUCATION</c:v>
                </c:pt>
                <c:pt idx="6">
                  <c:v>Elementary</c:v>
                </c:pt>
                <c:pt idx="7">
                  <c:v>Secondary education</c:v>
                </c:pt>
                <c:pt idx="8">
                  <c:v>College / University</c:v>
                </c:pt>
                <c:pt idx="10">
                  <c:v>EMPLOYMENT</c:v>
                </c:pt>
                <c:pt idx="11">
                  <c:v>Yes</c:v>
                </c:pt>
                <c:pt idx="12">
                  <c:v>No</c:v>
                </c:pt>
                <c:pt idx="14">
                  <c:v>COMORBIDITY</c:v>
                </c:pt>
                <c:pt idx="15">
                  <c:v>Yes</c:v>
                </c:pt>
                <c:pt idx="16">
                  <c:v>No</c:v>
                </c:pt>
                <c:pt idx="18">
                  <c:v>CAUSE FOR FRACTURE</c:v>
                </c:pt>
                <c:pt idx="19">
                  <c:v>Same level fall</c:v>
                </c:pt>
                <c:pt idx="20">
                  <c:v>Sports accident</c:v>
                </c:pt>
                <c:pt idx="21">
                  <c:v>Fall from height</c:v>
                </c:pt>
                <c:pt idx="22">
                  <c:v>Traffic accident</c:v>
                </c:pt>
                <c:pt idx="23">
                  <c:v>Work accident</c:v>
                </c:pt>
              </c:strCache>
            </c:strRef>
          </c:cat>
          <c:val>
            <c:numRef>
              <c:f>Diagram!$M$9:$M$32</c:f>
              <c:numCache>
                <c:formatCode>0.00</c:formatCode>
                <c:ptCount val="24"/>
                <c:pt idx="1">
                  <c:v>33</c:v>
                </c:pt>
                <c:pt idx="2">
                  <c:v>8</c:v>
                </c:pt>
                <c:pt idx="3">
                  <c:v>58</c:v>
                </c:pt>
                <c:pt idx="6">
                  <c:v>8</c:v>
                </c:pt>
                <c:pt idx="7">
                  <c:v>58</c:v>
                </c:pt>
                <c:pt idx="8">
                  <c:v>33</c:v>
                </c:pt>
                <c:pt idx="11">
                  <c:v>75</c:v>
                </c:pt>
                <c:pt idx="12">
                  <c:v>25</c:v>
                </c:pt>
                <c:pt idx="15">
                  <c:v>58</c:v>
                </c:pt>
                <c:pt idx="16">
                  <c:v>42</c:v>
                </c:pt>
                <c:pt idx="19">
                  <c:v>42</c:v>
                </c:pt>
                <c:pt idx="20">
                  <c:v>33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0C-4563-B5AC-FAB78D404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3068559"/>
        <c:axId val="1730203055"/>
      </c:barChart>
      <c:catAx>
        <c:axId val="1753068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30203055"/>
        <c:crosses val="autoZero"/>
        <c:auto val="1"/>
        <c:lblAlgn val="ctr"/>
        <c:lblOffset val="100"/>
        <c:noMultiLvlLbl val="0"/>
      </c:catAx>
      <c:valAx>
        <c:axId val="1730203055"/>
        <c:scaling>
          <c:orientation val="minMax"/>
          <c:max val="100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53068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0B6AB-E49A-474C-99CD-A630A1D5ABF9}" type="datetimeFigureOut">
              <a:rPr lang="da-DK" smtClean="0"/>
              <a:t>16-04-2021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4892D-526D-4C58-90D4-BB0C3602C27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2314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4892D-526D-4C58-90D4-BB0C3602C27A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2849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4892D-526D-4C58-90D4-BB0C3602C27A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8895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4892D-526D-4C58-90D4-BB0C3602C27A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0461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4892D-526D-4C58-90D4-BB0C3602C27A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2510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4892D-526D-4C58-90D4-BB0C3602C27A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5527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4892D-526D-4C58-90D4-BB0C3602C27A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2295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4892D-526D-4C58-90D4-BB0C3602C27A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6035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4892D-526D-4C58-90D4-BB0C3602C27A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3841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rundet rektangel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Afrundet rektangel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20" name="Undertitel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19" name="Pladsholder til dato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6810A-8707-4D7D-9E3B-8834C05C9493}" type="datetime1">
              <a:rPr lang="da-DK" smtClean="0"/>
              <a:t>16-04-2021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NFSO - 22. april 2021</a:t>
            </a:r>
          </a:p>
        </p:txBody>
      </p:sp>
      <p:sp>
        <p:nvSpPr>
          <p:cNvPr id="11" name="Pladsholder til dias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271E0-059C-4A60-A012-6D4CD9083E1B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A7644-191F-48BF-A7F2-F7607A945799}" type="datetime1">
              <a:rPr lang="da-DK" smtClean="0"/>
              <a:t>16-04-2021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NFSO - 22. april 2021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271E0-059C-4A60-A012-6D4CD9083E1B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EDCB-8166-4F6C-A560-515DA73CEAA4}" type="datetime1">
              <a:rPr lang="da-DK" smtClean="0"/>
              <a:t>16-04-2021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NFSO - 22. april 2021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271E0-059C-4A60-A012-6D4CD9083E1B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2E43-6795-48ED-9C27-58755D46A83E}" type="datetime1">
              <a:rPr lang="da-DK" smtClean="0"/>
              <a:t>16-04-2021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NFSO - 22. april 2021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271E0-059C-4A60-A012-6D4CD9083E1B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frundet rektangel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frundet rektangel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21D3A-AFA3-4294-A2DD-E455A9FB68CB}" type="datetime1">
              <a:rPr lang="da-DK" smtClean="0"/>
              <a:t>16-04-2021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NFSO - 22. april 2021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271E0-059C-4A60-A012-6D4CD9083E1B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985B-8800-40D5-9E8A-FE12AFF2B035}" type="datetime1">
              <a:rPr lang="da-DK" smtClean="0"/>
              <a:t>16-04-2021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NFSO - 22. april 2021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271E0-059C-4A60-A012-6D4CD9083E1B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a-DK"/>
              <a:t>Klik for at redigere i master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a-DK"/>
              <a:t>Klik for at redigere i master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8B9A-6D28-4449-8217-5F2737FCCDEA}" type="datetime1">
              <a:rPr lang="da-DK" smtClean="0"/>
              <a:t>16-04-2021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NFSO - 22. april 2021</a:t>
            </a: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271E0-059C-4A60-A012-6D4CD9083E1B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C03E-1632-482B-B683-D173239F05A0}" type="datetime1">
              <a:rPr lang="da-DK" smtClean="0"/>
              <a:t>16-04-2021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NFSO - 22. april 2021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271E0-059C-4A60-A012-6D4CD9083E1B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rundet rektangel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7A5B-2CD3-47BD-B2A6-30EA23CDB48F}" type="datetime1">
              <a:rPr lang="da-DK" smtClean="0"/>
              <a:t>16-04-2021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NFSO - 22. april 2021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271E0-059C-4A60-A012-6D4CD9083E1B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9297-FB3F-463B-A7AB-FABE49B9EB5C}" type="datetime1">
              <a:rPr lang="da-DK" smtClean="0"/>
              <a:t>16-04-2021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NFSO - 22. april 2021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271E0-059C-4A60-A012-6D4CD9083E1B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rundet rektangel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med enkelt afrundet hjørn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076F-45DA-474D-A7E6-187C49C0C0B1}" type="datetime1">
              <a:rPr lang="da-DK" smtClean="0"/>
              <a:t>16-04-2021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NFSO - 22. april 2021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271E0-059C-4A60-A012-6D4CD9083E1B}" type="slidenum">
              <a:rPr lang="da-DK" smtClean="0"/>
              <a:t>‹#›</a:t>
            </a:fld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a-DK"/>
              <a:t>Klik på ikonet for at tilføje et billede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rundet rektangel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frundet rektangel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ladsholder til titel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da-DK"/>
              <a:t>Klik for at redigere i master</a:t>
            </a:r>
          </a:p>
          <a:p>
            <a:pPr lvl="1" eaLnBrk="1" latinLnBrk="0" hangingPunct="1"/>
            <a:r>
              <a:rPr kumimoji="0" lang="da-DK"/>
              <a:t>Andet niveau</a:t>
            </a:r>
          </a:p>
          <a:p>
            <a:pPr lvl="2" eaLnBrk="1" latinLnBrk="0" hangingPunct="1"/>
            <a:r>
              <a:rPr kumimoji="0" lang="da-DK"/>
              <a:t>Tredje niveau</a:t>
            </a:r>
          </a:p>
          <a:p>
            <a:pPr lvl="3" eaLnBrk="1" latinLnBrk="0" hangingPunct="1"/>
            <a:r>
              <a:rPr kumimoji="0" lang="da-DK"/>
              <a:t>Fjerde niveau</a:t>
            </a:r>
          </a:p>
          <a:p>
            <a:pPr lvl="4" eaLnBrk="1" latinLnBrk="0" hangingPunct="1"/>
            <a:r>
              <a:rPr kumimoji="0" lang="da-DK"/>
              <a:t>Femte niveau</a:t>
            </a:r>
            <a:endParaRPr kumimoji="0" lang="en-US"/>
          </a:p>
        </p:txBody>
      </p:sp>
      <p:sp>
        <p:nvSpPr>
          <p:cNvPr id="25" name="Pladsholder til dato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081A3F2-B09C-4F01-BEC1-69E02A22C18F}" type="datetime1">
              <a:rPr lang="da-DK" smtClean="0"/>
              <a:t>16-04-2021</a:t>
            </a:fld>
            <a:endParaRPr lang="da-DK"/>
          </a:p>
        </p:txBody>
      </p:sp>
      <p:sp>
        <p:nvSpPr>
          <p:cNvPr id="18" name="Pladsholder til sidefod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da-DK"/>
              <a:t>NFSO - 22. april 2021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35271E0-059C-4A60-A012-6D4CD9083E1B}" type="slidenum">
              <a:rPr lang="da-DK" smtClean="0"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5.png"/><Relationship Id="rId2" Type="http://schemas.microsoft.com/office/2007/relationships/media" Target="../media/media5.m4a"/><Relationship Id="rId1" Type="http://schemas.openxmlformats.org/officeDocument/2006/relationships/tags" Target="../tags/tag1.xml"/><Relationship Id="rId6" Type="http://schemas.openxmlformats.org/officeDocument/2006/relationships/chart" Target="../charts/chart1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5.png"/><Relationship Id="rId2" Type="http://schemas.microsoft.com/office/2007/relationships/media" Target="../media/media7.m4a"/><Relationship Id="rId1" Type="http://schemas.openxmlformats.org/officeDocument/2006/relationships/tags" Target="../tags/tag3.xml"/><Relationship Id="rId6" Type="http://schemas.openxmlformats.org/officeDocument/2006/relationships/image" Target="../media/image9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756592" y="4005064"/>
            <a:ext cx="8402417" cy="1800200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1800" u="sng" dirty="0">
                <a:effectLst/>
              </a:rPr>
            </a:br>
            <a:br>
              <a:rPr lang="en-GB" sz="1800" u="sng" dirty="0">
                <a:effectLst/>
              </a:rPr>
            </a:br>
            <a:br>
              <a:rPr lang="en-GB" sz="1800" u="sng" dirty="0">
                <a:effectLst/>
              </a:rPr>
            </a:br>
            <a:br>
              <a:rPr lang="en-GB" sz="1800" b="0" dirty="0">
                <a:effectLst/>
              </a:rPr>
            </a:br>
            <a:r>
              <a:rPr lang="en-GB" sz="3100" dirty="0">
                <a:effectLst/>
              </a:rPr>
              <a:t>Charlotte Myhre Jensen</a:t>
            </a:r>
            <a:br>
              <a:rPr lang="en-GB" sz="3100" baseline="30000" dirty="0">
                <a:effectLst/>
              </a:rPr>
            </a:br>
            <a:r>
              <a:rPr lang="en-GB" sz="3100" dirty="0">
                <a:effectLst/>
              </a:rPr>
              <a:t>PhD, </a:t>
            </a:r>
            <a:r>
              <a:rPr lang="en-GB" sz="3100" dirty="0" err="1">
                <a:effectLst/>
              </a:rPr>
              <a:t>klinisk</a:t>
            </a:r>
            <a:r>
              <a:rPr lang="en-GB" sz="3100" dirty="0">
                <a:effectLst/>
              </a:rPr>
              <a:t> </a:t>
            </a:r>
            <a:r>
              <a:rPr lang="en-GB" sz="3100" dirty="0" err="1">
                <a:effectLst/>
              </a:rPr>
              <a:t>sygeplejeforsker</a:t>
            </a:r>
            <a:br>
              <a:rPr lang="en-GB" sz="1800" dirty="0">
                <a:effectLst/>
              </a:rPr>
            </a:br>
            <a:br>
              <a:rPr lang="da-DK" dirty="0">
                <a:effectLst/>
              </a:rPr>
            </a:br>
            <a:endParaRPr lang="da-DK" dirty="0"/>
          </a:p>
        </p:txBody>
      </p:sp>
      <p:sp>
        <p:nvSpPr>
          <p:cNvPr id="4" name="AutoShape 2" descr="Billedresultat for Lunds Univers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" b="14667"/>
          <a:stretch/>
        </p:blipFill>
        <p:spPr bwMode="auto">
          <a:xfrm>
            <a:off x="6804248" y="5615452"/>
            <a:ext cx="1728192" cy="8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Billedresultat for odense university hospita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70926" y="5677923"/>
            <a:ext cx="2112842" cy="77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illedresultat for university of southern denmar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5688331"/>
            <a:ext cx="1440161" cy="76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611560" y="692696"/>
            <a:ext cx="7937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a-DK" sz="2800" b="1" i="1" dirty="0">
                <a:solidFill>
                  <a:schemeClr val="accent3">
                    <a:lumMod val="50000"/>
                  </a:schemeClr>
                </a:solidFill>
              </a:rPr>
              <a:t>Significant challenges in everyday life for patients younger than 60 years </a:t>
            </a:r>
            <a:br>
              <a:rPr lang="da-DK" sz="2800" b="1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da-DK" sz="2800" b="1" i="1" dirty="0">
                <a:solidFill>
                  <a:schemeClr val="accent3">
                    <a:lumMod val="50000"/>
                  </a:schemeClr>
                </a:solidFill>
              </a:rPr>
              <a:t>up to three years after hip fracture </a:t>
            </a:r>
          </a:p>
          <a:p>
            <a:pPr algn="ctr">
              <a:lnSpc>
                <a:spcPct val="150000"/>
              </a:lnSpc>
            </a:pPr>
            <a:r>
              <a:rPr lang="da-DK" sz="2800" b="1" i="1" dirty="0">
                <a:solidFill>
                  <a:schemeClr val="accent3">
                    <a:lumMod val="50000"/>
                  </a:schemeClr>
                </a:solidFill>
              </a:rPr>
              <a:t>– a </a:t>
            </a:r>
            <a:r>
              <a:rPr lang="da-DK" sz="2800" b="1" i="1" dirty="0" err="1">
                <a:solidFill>
                  <a:schemeClr val="accent3">
                    <a:lumMod val="50000"/>
                  </a:schemeClr>
                </a:solidFill>
              </a:rPr>
              <a:t>qualitative</a:t>
            </a:r>
            <a:r>
              <a:rPr lang="da-DK" sz="28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a-DK" sz="2800" b="1" i="1" dirty="0" err="1">
                <a:solidFill>
                  <a:schemeClr val="accent3">
                    <a:lumMod val="50000"/>
                  </a:schemeClr>
                </a:solidFill>
              </a:rPr>
              <a:t>investigation</a:t>
            </a:r>
            <a:endParaRPr lang="da-DK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Picture 8" descr="Billedresultat for odense university hospita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5" t="1851" r="13255" b="46839"/>
          <a:stretch/>
        </p:blipFill>
        <p:spPr bwMode="auto">
          <a:xfrm>
            <a:off x="2609947" y="5609242"/>
            <a:ext cx="1674021" cy="84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87624" y="4653136"/>
            <a:ext cx="4464496" cy="86409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da-DK" dirty="0"/>
              <a:t>Ortopædkirurgisk Afdeling O, Odense Universitetshospital; Syddansk Universitet, Danmark</a:t>
            </a:r>
          </a:p>
        </p:txBody>
      </p:sp>
      <p:pic>
        <p:nvPicPr>
          <p:cNvPr id="16" name="Lyd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69104" y="3585070"/>
            <a:ext cx="2420886" cy="1815665"/>
          </a:xfrm>
          <a:prstGeom prst="rect">
            <a:avLst/>
          </a:prstGeom>
        </p:spPr>
      </p:pic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NFSO - 22. april 2021</a:t>
            </a:r>
          </a:p>
        </p:txBody>
      </p:sp>
    </p:spTree>
    <p:extLst>
      <p:ext uri="{BB962C8B-B14F-4D97-AF65-F5344CB8AC3E}">
        <p14:creationId xmlns:p14="http://schemas.microsoft.com/office/powerpoint/2010/main" val="125299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17"/>
    </mc:Choice>
    <mc:Fallback xmlns="">
      <p:transition spd="slow" advTm="15917"/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416" y="-172702"/>
            <a:ext cx="8641080" cy="478215"/>
          </a:xfrm>
        </p:spPr>
        <p:txBody>
          <a:bodyPr>
            <a:normAutofit/>
          </a:bodyPr>
          <a:lstStyle/>
          <a:p>
            <a:r>
              <a:rPr lang="da-DK" sz="1800" dirty="0">
                <a:effectLst/>
              </a:rPr>
              <a:t>Background</a:t>
            </a:r>
            <a:r>
              <a:rPr lang="da-DK" sz="1800" b="0" dirty="0">
                <a:effectLst/>
              </a:rPr>
              <a:t>–</a:t>
            </a:r>
            <a:r>
              <a:rPr lang="da-DK" sz="1800" b="0" dirty="0" err="1">
                <a:effectLst/>
              </a:rPr>
              <a:t>Objectives</a:t>
            </a:r>
            <a:r>
              <a:rPr lang="da-DK" sz="1800" b="0" dirty="0">
                <a:effectLst/>
              </a:rPr>
              <a:t>– Design and Methods – </a:t>
            </a:r>
            <a:r>
              <a:rPr lang="da-DK" sz="1800" b="0" dirty="0" err="1">
                <a:effectLst/>
              </a:rPr>
              <a:t>Results</a:t>
            </a:r>
            <a:r>
              <a:rPr lang="da-DK" sz="1800" b="0" dirty="0">
                <a:effectLst/>
              </a:rPr>
              <a:t> - </a:t>
            </a:r>
            <a:r>
              <a:rPr lang="da-DK" sz="1800" b="0" dirty="0" err="1">
                <a:effectLst/>
              </a:rPr>
              <a:t>Conclusion</a:t>
            </a:r>
            <a:endParaRPr lang="da-DK" sz="1800" b="0" dirty="0">
              <a:effectLst/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547319" y="5949280"/>
            <a:ext cx="93532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Both"/>
            </a:pPr>
            <a:r>
              <a:rPr lang="da-DK" sz="1100" dirty="0"/>
              <a:t> Janes G, </a:t>
            </a:r>
            <a:r>
              <a:rPr lang="da-DK" sz="1100" dirty="0" err="1"/>
              <a:t>Serrant</a:t>
            </a:r>
            <a:r>
              <a:rPr lang="da-DK" sz="1100" dirty="0"/>
              <a:t> L, </a:t>
            </a:r>
            <a:r>
              <a:rPr lang="da-DK" sz="1100" dirty="0" err="1"/>
              <a:t>Sque</a:t>
            </a:r>
            <a:r>
              <a:rPr lang="da-DK" sz="1100" dirty="0"/>
              <a:t> M. </a:t>
            </a:r>
            <a:r>
              <a:rPr lang="da-DK" sz="1100" i="1" dirty="0" err="1"/>
              <a:t>Silent</a:t>
            </a:r>
            <a:r>
              <a:rPr lang="da-DK" sz="1100" i="1" dirty="0"/>
              <a:t> slips, trips and </a:t>
            </a:r>
            <a:r>
              <a:rPr lang="da-DK" sz="1100" i="1" dirty="0" err="1"/>
              <a:t>broken</a:t>
            </a:r>
            <a:r>
              <a:rPr lang="da-DK" sz="1100" i="1" dirty="0"/>
              <a:t> </a:t>
            </a:r>
            <a:r>
              <a:rPr lang="da-DK" sz="1100" i="1" dirty="0" err="1"/>
              <a:t>hips</a:t>
            </a:r>
            <a:r>
              <a:rPr lang="da-DK" sz="1100" i="1" dirty="0"/>
              <a:t> in the under 60s: A </a:t>
            </a:r>
            <a:r>
              <a:rPr lang="da-DK" sz="1100" i="1" dirty="0" err="1"/>
              <a:t>review</a:t>
            </a:r>
            <a:r>
              <a:rPr lang="da-DK" sz="1100" i="1" dirty="0"/>
              <a:t> of the </a:t>
            </a:r>
            <a:r>
              <a:rPr lang="da-DK" sz="1100" i="1" dirty="0" err="1"/>
              <a:t>literature</a:t>
            </a:r>
            <a:r>
              <a:rPr lang="da-DK" sz="1100" i="1" dirty="0"/>
              <a:t>. </a:t>
            </a:r>
          </a:p>
          <a:p>
            <a:r>
              <a:rPr lang="da-DK" sz="1100" i="1" dirty="0"/>
              <a:t>      </a:t>
            </a:r>
            <a:r>
              <a:rPr lang="da-DK" sz="1100" dirty="0"/>
              <a:t>IJOTN. 2018</a:t>
            </a:r>
          </a:p>
          <a:p>
            <a:r>
              <a:rPr lang="da-DK" sz="1100" dirty="0"/>
              <a:t>(2) Rogmark C et al. </a:t>
            </a:r>
            <a:r>
              <a:rPr lang="da-DK" sz="1100" i="1" dirty="0"/>
              <a:t>Hip </a:t>
            </a:r>
            <a:r>
              <a:rPr lang="da-DK" sz="1100" i="1" dirty="0" err="1"/>
              <a:t>fractures</a:t>
            </a:r>
            <a:r>
              <a:rPr lang="da-DK" sz="1100" i="1" dirty="0"/>
              <a:t> in the non-</a:t>
            </a:r>
            <a:r>
              <a:rPr lang="da-DK" sz="1100" i="1" dirty="0" err="1"/>
              <a:t>elderly</a:t>
            </a:r>
            <a:r>
              <a:rPr lang="da-DK" sz="1100" i="1" dirty="0"/>
              <a:t> – </a:t>
            </a:r>
            <a:r>
              <a:rPr lang="da-DK" sz="1100" i="1" dirty="0" err="1"/>
              <a:t>Who</a:t>
            </a:r>
            <a:r>
              <a:rPr lang="da-DK" sz="1100" i="1" dirty="0"/>
              <a:t>, </a:t>
            </a:r>
            <a:r>
              <a:rPr lang="da-DK" sz="1100" i="1" dirty="0" err="1"/>
              <a:t>why</a:t>
            </a:r>
            <a:r>
              <a:rPr lang="da-DK" sz="1100" i="1" dirty="0"/>
              <a:t> and </a:t>
            </a:r>
            <a:r>
              <a:rPr lang="da-DK" sz="1100" i="1" dirty="0" err="1"/>
              <a:t>whither</a:t>
            </a:r>
            <a:r>
              <a:rPr lang="da-DK" sz="1100" i="1" dirty="0"/>
              <a:t>? </a:t>
            </a:r>
            <a:r>
              <a:rPr lang="da-DK" sz="1100" dirty="0" err="1"/>
              <a:t>Injury</a:t>
            </a:r>
            <a:r>
              <a:rPr lang="da-DK" sz="1100" dirty="0"/>
              <a:t>. 2018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1043608" y="2636912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3">
                    <a:lumMod val="50000"/>
                  </a:schemeClr>
                </a:solidFill>
              </a:rPr>
              <a:t>Large body of studies on minor trauma hip fracture management focusing on patients &gt; 65 years</a:t>
            </a:r>
          </a:p>
          <a:p>
            <a:endParaRPr lang="da-DK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chemeClr val="accent3">
                    <a:lumMod val="50000"/>
                  </a:schemeClr>
                </a:solidFill>
              </a:rPr>
              <a:t>Only</a:t>
            </a:r>
            <a:r>
              <a:rPr lang="da-DK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a-DK" dirty="0" err="1">
                <a:solidFill>
                  <a:schemeClr val="accent3">
                    <a:lumMod val="50000"/>
                  </a:schemeClr>
                </a:solidFill>
              </a:rPr>
              <a:t>scarce</a:t>
            </a:r>
            <a:r>
              <a:rPr lang="da-DK" dirty="0">
                <a:solidFill>
                  <a:schemeClr val="accent3">
                    <a:lumMod val="50000"/>
                  </a:schemeClr>
                </a:solidFill>
              </a:rPr>
              <a:t> litterature on patient </a:t>
            </a:r>
            <a:r>
              <a:rPr lang="da-DK" dirty="0" err="1">
                <a:solidFill>
                  <a:schemeClr val="accent3">
                    <a:lumMod val="50000"/>
                  </a:schemeClr>
                </a:solidFill>
              </a:rPr>
              <a:t>experiences</a:t>
            </a:r>
            <a:r>
              <a:rPr lang="da-DK" dirty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da-DK" dirty="0" err="1">
                <a:solidFill>
                  <a:schemeClr val="accent3">
                    <a:lumMod val="50000"/>
                  </a:schemeClr>
                </a:solidFill>
              </a:rPr>
              <a:t>even</a:t>
            </a:r>
            <a:r>
              <a:rPr lang="da-DK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a-DK" dirty="0" err="1">
                <a:solidFill>
                  <a:schemeClr val="accent3">
                    <a:lumMod val="50000"/>
                  </a:schemeClr>
                </a:solidFill>
              </a:rPr>
              <a:t>less</a:t>
            </a:r>
            <a:r>
              <a:rPr lang="da-DK" dirty="0">
                <a:solidFill>
                  <a:schemeClr val="accent3">
                    <a:lumMod val="50000"/>
                  </a:schemeClr>
                </a:solidFill>
              </a:rPr>
              <a:t> on the patients &lt; 60 </a:t>
            </a:r>
            <a:r>
              <a:rPr lang="da-DK" dirty="0" err="1">
                <a:solidFill>
                  <a:schemeClr val="accent3">
                    <a:lumMod val="50000"/>
                  </a:schemeClr>
                </a:solidFill>
              </a:rPr>
              <a:t>years</a:t>
            </a:r>
            <a:endParaRPr lang="da-DK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da-DK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3">
                    <a:lumMod val="50000"/>
                  </a:schemeClr>
                </a:solidFill>
              </a:rPr>
              <a:t>Litterature reviews from 2018 uncovered lack of evidence on longterm needs and experiences and outcomes of patients &lt; 60 years </a:t>
            </a:r>
            <a:r>
              <a:rPr lang="da-DK" sz="1200" dirty="0">
                <a:solidFill>
                  <a:schemeClr val="accent3">
                    <a:lumMod val="50000"/>
                  </a:schemeClr>
                </a:solidFill>
              </a:rPr>
              <a:t>(1,2)</a:t>
            </a:r>
            <a:endParaRPr lang="da-DK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6" name="Picture 2" descr="Hip fracture – MEDsphere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t="32223" r="33600" b="26177"/>
          <a:stretch/>
        </p:blipFill>
        <p:spPr bwMode="auto">
          <a:xfrm>
            <a:off x="1547664" y="535108"/>
            <a:ext cx="5760520" cy="1872209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27000"/>
          </a:effectLst>
        </p:spPr>
      </p:pic>
      <p:pic>
        <p:nvPicPr>
          <p:cNvPr id="15" name="Lyd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NFSO - 22. april 2021</a:t>
            </a:r>
          </a:p>
        </p:txBody>
      </p:sp>
    </p:spTree>
    <p:extLst>
      <p:ext uri="{BB962C8B-B14F-4D97-AF65-F5344CB8AC3E}">
        <p14:creationId xmlns:p14="http://schemas.microsoft.com/office/powerpoint/2010/main" val="268925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02"/>
    </mc:Choice>
    <mc:Fallback xmlns="">
      <p:transition spd="slow" advTm="15702"/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408" y="-603448"/>
            <a:ext cx="8641080" cy="951966"/>
          </a:xfrm>
        </p:spPr>
        <p:txBody>
          <a:bodyPr>
            <a:normAutofit/>
          </a:bodyPr>
          <a:lstStyle/>
          <a:p>
            <a:r>
              <a:rPr lang="da-DK" sz="1800" b="0" dirty="0">
                <a:effectLst/>
              </a:rPr>
              <a:t>Background – </a:t>
            </a:r>
            <a:r>
              <a:rPr lang="da-DK" sz="1800" dirty="0" err="1">
                <a:effectLst/>
              </a:rPr>
              <a:t>Objectives</a:t>
            </a:r>
            <a:r>
              <a:rPr lang="da-DK" sz="1800" dirty="0">
                <a:effectLst/>
              </a:rPr>
              <a:t> </a:t>
            </a:r>
            <a:r>
              <a:rPr lang="da-DK" sz="1800" b="0" dirty="0">
                <a:effectLst/>
              </a:rPr>
              <a:t>– Design and Methods – </a:t>
            </a:r>
            <a:r>
              <a:rPr lang="da-DK" sz="1800" b="0" dirty="0" err="1">
                <a:effectLst/>
              </a:rPr>
              <a:t>Results</a:t>
            </a:r>
            <a:r>
              <a:rPr lang="da-DK" sz="1800" b="0" dirty="0">
                <a:effectLst/>
              </a:rPr>
              <a:t> - </a:t>
            </a:r>
            <a:r>
              <a:rPr lang="da-DK" sz="1800" b="0" dirty="0" err="1">
                <a:effectLst/>
              </a:rPr>
              <a:t>Conclusion</a:t>
            </a:r>
            <a:endParaRPr lang="da-DK" sz="1800" b="0" dirty="0">
              <a:effectLst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863588" y="3284984"/>
            <a:ext cx="741682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a-DK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The aim of this study is to illuminate </a:t>
            </a:r>
            <a:br>
              <a:rPr lang="da-DK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</a:br>
            <a:r>
              <a:rPr lang="da-DK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the </a:t>
            </a:r>
            <a:r>
              <a:rPr lang="da-DK" b="1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lived experience </a:t>
            </a:r>
            <a:r>
              <a:rPr lang="da-DK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of the path of recovery </a:t>
            </a:r>
            <a:br>
              <a:rPr lang="da-DK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</a:br>
            <a:r>
              <a:rPr lang="da-DK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in young and middle-aged adults</a:t>
            </a:r>
            <a:br>
              <a:rPr lang="da-DK" b="1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</a:br>
            <a:r>
              <a:rPr lang="da-DK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sustaining a </a:t>
            </a:r>
            <a:r>
              <a:rPr lang="da-DK" b="1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hip-fracture</a:t>
            </a:r>
            <a:r>
              <a:rPr lang="da-DK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da-DK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in order to </a:t>
            </a:r>
            <a:r>
              <a:rPr lang="da-DK" b="1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guide</a:t>
            </a:r>
            <a:r>
              <a:rPr lang="da-DK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future healthcare services.</a:t>
            </a:r>
            <a:endParaRPr lang="da-DK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2" descr="Risk Factors Affecting Postoperative Walking Ability Following Hip Fracture  Surgery in the Elderly | Hip fracture, Risk factors, Fractur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9" t="9411" r="1314" b="21290"/>
          <a:stretch/>
        </p:blipFill>
        <p:spPr bwMode="auto">
          <a:xfrm>
            <a:off x="1547664" y="692695"/>
            <a:ext cx="6048672" cy="237626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Lyd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NFSO - 22. april 2021</a:t>
            </a:r>
          </a:p>
        </p:txBody>
      </p:sp>
    </p:spTree>
    <p:extLst>
      <p:ext uri="{BB962C8B-B14F-4D97-AF65-F5344CB8AC3E}">
        <p14:creationId xmlns:p14="http://schemas.microsoft.com/office/powerpoint/2010/main" val="137903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17"/>
    </mc:Choice>
    <mc:Fallback xmlns="">
      <p:transition spd="slow" advTm="13617"/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-603448"/>
            <a:ext cx="9145016" cy="951966"/>
          </a:xfrm>
        </p:spPr>
        <p:txBody>
          <a:bodyPr>
            <a:normAutofit/>
          </a:bodyPr>
          <a:lstStyle/>
          <a:p>
            <a:r>
              <a:rPr lang="da-DK" sz="1800" b="0" dirty="0">
                <a:effectLst/>
              </a:rPr>
              <a:t>Background – </a:t>
            </a:r>
            <a:r>
              <a:rPr lang="da-DK" sz="1800" b="0" dirty="0" err="1">
                <a:effectLst/>
              </a:rPr>
              <a:t>Objectives</a:t>
            </a:r>
            <a:r>
              <a:rPr lang="da-DK" sz="1800" b="0" dirty="0">
                <a:effectLst/>
              </a:rPr>
              <a:t> – </a:t>
            </a:r>
            <a:r>
              <a:rPr lang="da-DK" sz="1800" dirty="0">
                <a:effectLst/>
              </a:rPr>
              <a:t>Design and Methods </a:t>
            </a:r>
            <a:r>
              <a:rPr lang="da-DK" sz="1800" b="0" dirty="0">
                <a:effectLst/>
              </a:rPr>
              <a:t>– </a:t>
            </a:r>
            <a:r>
              <a:rPr lang="da-DK" sz="1800" b="0" dirty="0" err="1">
                <a:effectLst/>
              </a:rPr>
              <a:t>Results</a:t>
            </a:r>
            <a:r>
              <a:rPr lang="da-DK" sz="1800" b="0" dirty="0">
                <a:effectLst/>
              </a:rPr>
              <a:t> - </a:t>
            </a:r>
            <a:r>
              <a:rPr lang="da-DK" sz="1800" b="0" dirty="0" err="1">
                <a:effectLst/>
              </a:rPr>
              <a:t>Conclusion</a:t>
            </a:r>
            <a:endParaRPr lang="da-DK" sz="1800" b="0" dirty="0">
              <a:effectLst/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863588" y="1225783"/>
            <a:ext cx="74528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3">
                    <a:lumMod val="50000"/>
                  </a:schemeClr>
                </a:solidFill>
              </a:rPr>
              <a:t>A </a:t>
            </a:r>
            <a:r>
              <a:rPr lang="da-DK" dirty="0" err="1">
                <a:solidFill>
                  <a:schemeClr val="accent3">
                    <a:lumMod val="50000"/>
                  </a:schemeClr>
                </a:solidFill>
              </a:rPr>
              <a:t>qualitative</a:t>
            </a:r>
            <a:r>
              <a:rPr lang="da-DK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a-DK" dirty="0" err="1">
                <a:solidFill>
                  <a:schemeClr val="accent3">
                    <a:lumMod val="50000"/>
                  </a:schemeClr>
                </a:solidFill>
              </a:rPr>
              <a:t>study</a:t>
            </a:r>
            <a:r>
              <a:rPr lang="da-DK" dirty="0">
                <a:solidFill>
                  <a:schemeClr val="accent3">
                    <a:lumMod val="50000"/>
                  </a:schemeClr>
                </a:solidFill>
              </a:rPr>
              <a:t> design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3">
                    <a:lumMod val="50000"/>
                  </a:schemeClr>
                </a:solidFill>
              </a:rPr>
              <a:t>Participants purposively sampled from a multi-centre study (in Denmark and Sweden) </a:t>
            </a:r>
            <a:r>
              <a:rPr lang="da-DK" sz="1200" dirty="0">
                <a:solidFill>
                  <a:schemeClr val="accent3">
                    <a:lumMod val="50000"/>
                  </a:schemeClr>
                </a:solidFill>
              </a:rPr>
              <a:t>(3)</a:t>
            </a:r>
            <a:endParaRPr lang="da-DK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3">
                    <a:lumMod val="50000"/>
                  </a:schemeClr>
                </a:solidFill>
              </a:rPr>
              <a:t>Narrative interviews with 19 patients &lt; 60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3">
                    <a:lumMod val="50000"/>
                  </a:schemeClr>
                </a:solidFill>
              </a:rPr>
              <a:t>Native speaking interviewers – cross-checking of interviews by a third party to ensure continuity and </a:t>
            </a:r>
            <a:r>
              <a:rPr lang="da-DK" dirty="0" err="1">
                <a:solidFill>
                  <a:schemeClr val="accent3">
                    <a:lumMod val="50000"/>
                  </a:schemeClr>
                </a:solidFill>
              </a:rPr>
              <a:t>congruence</a:t>
            </a:r>
            <a:endParaRPr lang="da-DK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3">
                    <a:lumMod val="50000"/>
                  </a:schemeClr>
                </a:solidFill>
              </a:rPr>
              <a:t>Interviews </a:t>
            </a:r>
            <a:r>
              <a:rPr lang="da-DK" dirty="0" err="1">
                <a:solidFill>
                  <a:schemeClr val="accent3">
                    <a:lumMod val="50000"/>
                  </a:schemeClr>
                </a:solidFill>
              </a:rPr>
              <a:t>were</a:t>
            </a:r>
            <a:r>
              <a:rPr lang="da-DK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a-DK" dirty="0" err="1">
                <a:solidFill>
                  <a:schemeClr val="accent3">
                    <a:lumMod val="50000"/>
                  </a:schemeClr>
                </a:solidFill>
              </a:rPr>
              <a:t>transcribed</a:t>
            </a:r>
            <a:r>
              <a:rPr lang="da-DK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a-DK" dirty="0" err="1">
                <a:solidFill>
                  <a:schemeClr val="accent3">
                    <a:lumMod val="50000"/>
                  </a:schemeClr>
                </a:solidFill>
              </a:rPr>
              <a:t>verbatim</a:t>
            </a:r>
            <a:endParaRPr lang="da-DK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3">
                    <a:lumMod val="50000"/>
                  </a:schemeClr>
                </a:solidFill>
              </a:rPr>
              <a:t>Analysis of data </a:t>
            </a:r>
            <a:r>
              <a:rPr lang="da-DK" dirty="0" err="1">
                <a:solidFill>
                  <a:schemeClr val="accent3">
                    <a:lumMod val="50000"/>
                  </a:schemeClr>
                </a:solidFill>
              </a:rPr>
              <a:t>using</a:t>
            </a:r>
            <a:r>
              <a:rPr lang="da-DK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a-DK" dirty="0" err="1">
                <a:solidFill>
                  <a:schemeClr val="accent3">
                    <a:lumMod val="50000"/>
                  </a:schemeClr>
                </a:solidFill>
              </a:rPr>
              <a:t>specific</a:t>
            </a:r>
            <a:r>
              <a:rPr lang="da-DK" dirty="0">
                <a:solidFill>
                  <a:schemeClr val="accent3">
                    <a:lumMod val="50000"/>
                  </a:schemeClr>
                </a:solidFill>
              </a:rPr>
              <a:t> model of interpretation </a:t>
            </a:r>
            <a:r>
              <a:rPr lang="da-DK" sz="1200" dirty="0">
                <a:solidFill>
                  <a:schemeClr val="accent3">
                    <a:lumMod val="50000"/>
                  </a:schemeClr>
                </a:solidFill>
              </a:rPr>
              <a:t>(4)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323528" y="5838944"/>
            <a:ext cx="1886609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/>
              <a:t>(3) Strøm Rönnquist S, Viberg B, Kristensen M, Fladmose Madsen C, </a:t>
            </a:r>
            <a:r>
              <a:rPr lang="da-DK" sz="1100" dirty="0" err="1"/>
              <a:t>Akesson</a:t>
            </a:r>
            <a:r>
              <a:rPr lang="da-DK" sz="1100" dirty="0"/>
              <a:t> K, Overgaard S, Palm H, Rogmark C. </a:t>
            </a:r>
          </a:p>
          <a:p>
            <a:r>
              <a:rPr lang="da-DK" sz="1100" i="1" dirty="0"/>
              <a:t>High </a:t>
            </a:r>
            <a:r>
              <a:rPr lang="da-DK" sz="1100" i="1" dirty="0" err="1"/>
              <a:t>Prevalence</a:t>
            </a:r>
            <a:r>
              <a:rPr lang="da-DK" sz="1100" i="1" dirty="0"/>
              <a:t> of </a:t>
            </a:r>
            <a:r>
              <a:rPr lang="da-DK" sz="1100" i="1" dirty="0" err="1"/>
              <a:t>Osteopenia</a:t>
            </a:r>
            <a:r>
              <a:rPr lang="da-DK" sz="1100" i="1" dirty="0"/>
              <a:t> and </a:t>
            </a:r>
            <a:r>
              <a:rPr lang="da-DK" sz="1100" i="1" dirty="0" err="1"/>
              <a:t>Osteoporosis</a:t>
            </a:r>
            <a:r>
              <a:rPr lang="da-DK" sz="1100" i="1" dirty="0"/>
              <a:t> in Hip </a:t>
            </a:r>
            <a:r>
              <a:rPr lang="da-DK" sz="1100" i="1" dirty="0" err="1"/>
              <a:t>Fracture</a:t>
            </a:r>
            <a:r>
              <a:rPr lang="da-DK" sz="1100" i="1" dirty="0"/>
              <a:t> Patients under 60 Years </a:t>
            </a:r>
          </a:p>
          <a:p>
            <a:pPr marL="171450" indent="-171450">
              <a:buFontTx/>
              <a:buChar char="-"/>
            </a:pPr>
            <a:r>
              <a:rPr lang="da-DK" sz="1100" i="1" dirty="0"/>
              <a:t>A </a:t>
            </a:r>
            <a:r>
              <a:rPr lang="da-DK" sz="1100" i="1" dirty="0" err="1"/>
              <a:t>Prospective</a:t>
            </a:r>
            <a:r>
              <a:rPr lang="da-DK" sz="1100" i="1" dirty="0"/>
              <a:t> </a:t>
            </a:r>
            <a:r>
              <a:rPr lang="da-DK" sz="1100" i="1" dirty="0" err="1"/>
              <a:t>Study</a:t>
            </a:r>
            <a:r>
              <a:rPr lang="da-DK" sz="1100" i="1" dirty="0"/>
              <a:t> with Bone Mineral </a:t>
            </a:r>
            <a:r>
              <a:rPr lang="da-DK" sz="1100" i="1" dirty="0" err="1"/>
              <a:t>Density</a:t>
            </a:r>
            <a:r>
              <a:rPr lang="da-DK" sz="1100" i="1" dirty="0"/>
              <a:t> </a:t>
            </a:r>
            <a:r>
              <a:rPr lang="da-DK" sz="1100" i="1" dirty="0" err="1"/>
              <a:t>Assessment</a:t>
            </a:r>
            <a:r>
              <a:rPr lang="da-DK" sz="1100" i="1" dirty="0"/>
              <a:t> at the Time of the </a:t>
            </a:r>
            <a:r>
              <a:rPr lang="da-DK" sz="1100" i="1" dirty="0" err="1"/>
              <a:t>Fracture</a:t>
            </a:r>
            <a:r>
              <a:rPr lang="da-DK" sz="1100" i="1" dirty="0"/>
              <a:t>. </a:t>
            </a:r>
            <a:r>
              <a:rPr lang="da-DK" sz="1100" dirty="0"/>
              <a:t>AAOS 2019</a:t>
            </a:r>
          </a:p>
          <a:p>
            <a:r>
              <a:rPr lang="da-DK" sz="1100" dirty="0"/>
              <a:t>(4) </a:t>
            </a:r>
            <a:r>
              <a:rPr lang="en-US" sz="1100" dirty="0" err="1"/>
              <a:t>Lindseth</a:t>
            </a:r>
            <a:r>
              <a:rPr lang="en-US" sz="1100" dirty="0"/>
              <a:t> A and </a:t>
            </a:r>
            <a:r>
              <a:rPr lang="en-US" sz="1100" dirty="0" err="1"/>
              <a:t>Norberg</a:t>
            </a:r>
            <a:r>
              <a:rPr lang="en-US" sz="1100" dirty="0"/>
              <a:t> A. </a:t>
            </a:r>
            <a:r>
              <a:rPr lang="en-US" sz="1100" i="1" dirty="0"/>
              <a:t>A phenomenological hermeneutical method for researching lived experience</a:t>
            </a:r>
            <a:r>
              <a:rPr lang="en-US" sz="1100" dirty="0"/>
              <a:t>. SJCS.2004</a:t>
            </a:r>
          </a:p>
          <a:p>
            <a:endParaRPr lang="da-DK" dirty="0"/>
          </a:p>
        </p:txBody>
      </p:sp>
      <p:pic>
        <p:nvPicPr>
          <p:cNvPr id="12" name="Lyd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NFSO - 22. april 2021</a:t>
            </a:r>
          </a:p>
        </p:txBody>
      </p:sp>
    </p:spTree>
    <p:extLst>
      <p:ext uri="{BB962C8B-B14F-4D97-AF65-F5344CB8AC3E}">
        <p14:creationId xmlns:p14="http://schemas.microsoft.com/office/powerpoint/2010/main" val="352689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51"/>
    </mc:Choice>
    <mc:Fallback xmlns="">
      <p:transition spd="slow" advTm="26451"/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408" y="-603448"/>
            <a:ext cx="8641080" cy="951966"/>
          </a:xfrm>
        </p:spPr>
        <p:txBody>
          <a:bodyPr>
            <a:normAutofit/>
          </a:bodyPr>
          <a:lstStyle/>
          <a:p>
            <a:r>
              <a:rPr lang="da-DK" sz="1800" b="0" dirty="0">
                <a:effectLst/>
              </a:rPr>
              <a:t>Background – </a:t>
            </a:r>
            <a:r>
              <a:rPr lang="da-DK" sz="1800" b="0" dirty="0" err="1">
                <a:effectLst/>
              </a:rPr>
              <a:t>Objectives</a:t>
            </a:r>
            <a:r>
              <a:rPr lang="da-DK" sz="1800" b="0" dirty="0">
                <a:effectLst/>
              </a:rPr>
              <a:t> – Design and Methods – </a:t>
            </a:r>
            <a:r>
              <a:rPr lang="da-DK" sz="1800" dirty="0" err="1">
                <a:effectLst/>
              </a:rPr>
              <a:t>Results</a:t>
            </a:r>
            <a:r>
              <a:rPr lang="da-DK" sz="1800" b="0" dirty="0">
                <a:effectLst/>
              </a:rPr>
              <a:t> - </a:t>
            </a:r>
            <a:r>
              <a:rPr lang="da-DK" sz="1800" b="0" dirty="0" err="1">
                <a:effectLst/>
              </a:rPr>
              <a:t>Conclusion</a:t>
            </a:r>
            <a:endParaRPr lang="da-DK" sz="1800" b="0" dirty="0">
              <a:effectLst/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611560" y="47667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>
                <a:solidFill>
                  <a:schemeClr val="accent3">
                    <a:lumMod val="50000"/>
                  </a:schemeClr>
                </a:solidFill>
              </a:rPr>
              <a:t>Demografics</a:t>
            </a:r>
            <a:endParaRPr lang="da-DK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C09D00C-946B-9547-A2C0-312D4FBAC9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08763"/>
              </p:ext>
            </p:extLst>
          </p:nvPr>
        </p:nvGraphicFramePr>
        <p:xfrm>
          <a:off x="109082" y="1556792"/>
          <a:ext cx="8855406" cy="4327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Opadgående pil 5"/>
          <p:cNvSpPr/>
          <p:nvPr/>
        </p:nvSpPr>
        <p:spPr>
          <a:xfrm>
            <a:off x="6372200" y="5661248"/>
            <a:ext cx="45719" cy="58727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8" name="Opadgående pil 7"/>
          <p:cNvSpPr/>
          <p:nvPr/>
        </p:nvSpPr>
        <p:spPr>
          <a:xfrm>
            <a:off x="5246361" y="5650036"/>
            <a:ext cx="45719" cy="58727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10" name="Opadgående pil 9"/>
          <p:cNvSpPr/>
          <p:nvPr/>
        </p:nvSpPr>
        <p:spPr>
          <a:xfrm>
            <a:off x="3923928" y="5650036"/>
            <a:ext cx="45719" cy="58727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11" name="Opadgående pil 10"/>
          <p:cNvSpPr/>
          <p:nvPr/>
        </p:nvSpPr>
        <p:spPr>
          <a:xfrm>
            <a:off x="899592" y="5661248"/>
            <a:ext cx="45719" cy="58727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12" name="Opadgående pil 11"/>
          <p:cNvSpPr/>
          <p:nvPr/>
        </p:nvSpPr>
        <p:spPr>
          <a:xfrm>
            <a:off x="2222025" y="5661248"/>
            <a:ext cx="45719" cy="58727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pic>
        <p:nvPicPr>
          <p:cNvPr id="17" name="Lyd 1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NFSO - 22. april 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59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08"/>
    </mc:Choice>
    <mc:Fallback xmlns="">
      <p:transition spd="slow" advTm="25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408" y="-603448"/>
            <a:ext cx="8641080" cy="951966"/>
          </a:xfrm>
        </p:spPr>
        <p:txBody>
          <a:bodyPr>
            <a:normAutofit/>
          </a:bodyPr>
          <a:lstStyle/>
          <a:p>
            <a:r>
              <a:rPr lang="da-DK" sz="1800" b="0" dirty="0">
                <a:effectLst/>
              </a:rPr>
              <a:t>Background – </a:t>
            </a:r>
            <a:r>
              <a:rPr lang="da-DK" sz="1800" b="0" dirty="0" err="1">
                <a:effectLst/>
              </a:rPr>
              <a:t>Objectives</a:t>
            </a:r>
            <a:r>
              <a:rPr lang="da-DK" sz="1800" b="0" dirty="0">
                <a:effectLst/>
              </a:rPr>
              <a:t> – Design and Methods – </a:t>
            </a:r>
            <a:r>
              <a:rPr lang="da-DK" sz="1800" dirty="0" err="1">
                <a:effectLst/>
              </a:rPr>
              <a:t>Results</a:t>
            </a:r>
            <a:r>
              <a:rPr lang="da-DK" sz="1800" b="0" dirty="0">
                <a:effectLst/>
              </a:rPr>
              <a:t> - </a:t>
            </a:r>
            <a:r>
              <a:rPr lang="da-DK" sz="1800" b="0" dirty="0" err="1">
                <a:effectLst/>
              </a:rPr>
              <a:t>Conclusion</a:t>
            </a:r>
            <a:endParaRPr lang="da-DK" sz="1800" b="0" dirty="0">
              <a:effectLst/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611560" y="836711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”a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sentiment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of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becoming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old, from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one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day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to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another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…… the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body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becoming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more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feeble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than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before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” </a:t>
            </a:r>
            <a:r>
              <a:rPr lang="da-DK" dirty="0">
                <a:solidFill>
                  <a:schemeClr val="accent3">
                    <a:lumMod val="50000"/>
                  </a:schemeClr>
                </a:solidFill>
              </a:rPr>
              <a:t>(M, 57yrs)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”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being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looked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upon as a person with a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sudden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progressive symptom and a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burden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by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employees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and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colleagues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” </a:t>
            </a:r>
            <a:r>
              <a:rPr lang="da-DK" dirty="0">
                <a:solidFill>
                  <a:schemeClr val="accent3">
                    <a:lumMod val="50000"/>
                  </a:schemeClr>
                </a:solidFill>
              </a:rPr>
              <a:t>(W, 54 </a:t>
            </a:r>
            <a:r>
              <a:rPr lang="da-DK" dirty="0" err="1">
                <a:solidFill>
                  <a:schemeClr val="accent3">
                    <a:lumMod val="50000"/>
                  </a:schemeClr>
                </a:solidFill>
              </a:rPr>
              <a:t>yrs</a:t>
            </a:r>
            <a:r>
              <a:rPr lang="da-DK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”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being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neglected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when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articulating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fears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and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being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forced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to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become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one’s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own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health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advocate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” </a:t>
            </a:r>
            <a:r>
              <a:rPr lang="da-DK" dirty="0">
                <a:solidFill>
                  <a:schemeClr val="accent3">
                    <a:lumMod val="50000"/>
                  </a:schemeClr>
                </a:solidFill>
              </a:rPr>
              <a:t>(W, 34 </a:t>
            </a:r>
            <a:r>
              <a:rPr lang="da-DK" dirty="0" err="1">
                <a:solidFill>
                  <a:schemeClr val="accent3">
                    <a:lumMod val="50000"/>
                  </a:schemeClr>
                </a:solidFill>
              </a:rPr>
              <a:t>yrs</a:t>
            </a:r>
            <a:r>
              <a:rPr lang="da-DK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”…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routine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driven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healthcare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system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guided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by the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well-established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notion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that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incurring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a hip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fracture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affects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mostly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elderly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..but I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need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individualized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rehabilitation”  </a:t>
            </a:r>
            <a:r>
              <a:rPr lang="da-DK" dirty="0">
                <a:solidFill>
                  <a:schemeClr val="accent3">
                    <a:lumMod val="50000"/>
                  </a:schemeClr>
                </a:solidFill>
              </a:rPr>
              <a:t>(W, 52 </a:t>
            </a:r>
            <a:r>
              <a:rPr lang="da-DK" dirty="0" err="1">
                <a:solidFill>
                  <a:schemeClr val="accent3">
                    <a:lumMod val="50000"/>
                  </a:schemeClr>
                </a:solidFill>
              </a:rPr>
              <a:t>yrs</a:t>
            </a:r>
            <a:r>
              <a:rPr lang="da-DK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”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recurrent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stiffness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pain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and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reduced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physical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abilities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creates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a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need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for margins, never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before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required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” </a:t>
            </a:r>
            <a:r>
              <a:rPr lang="da-DK" dirty="0">
                <a:solidFill>
                  <a:schemeClr val="accent3">
                    <a:lumMod val="50000"/>
                  </a:schemeClr>
                </a:solidFill>
              </a:rPr>
              <a:t>(M, 57 </a:t>
            </a:r>
            <a:r>
              <a:rPr lang="da-DK" dirty="0" err="1">
                <a:solidFill>
                  <a:schemeClr val="accent3">
                    <a:lumMod val="50000"/>
                  </a:schemeClr>
                </a:solidFill>
              </a:rPr>
              <a:t>yrs</a:t>
            </a:r>
            <a:r>
              <a:rPr lang="da-DK" dirty="0">
                <a:solidFill>
                  <a:schemeClr val="accent3">
                    <a:lumMod val="50000"/>
                  </a:schemeClr>
                </a:solidFill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”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become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more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afraid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of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experiencing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a new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fall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and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subsequent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fracture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, resulting in an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increased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a-DK" i="1" dirty="0" err="1">
                <a:solidFill>
                  <a:schemeClr val="accent3">
                    <a:lumMod val="50000"/>
                  </a:schemeClr>
                </a:solidFill>
              </a:rPr>
              <a:t>wariness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” </a:t>
            </a:r>
            <a:r>
              <a:rPr lang="da-DK" dirty="0">
                <a:solidFill>
                  <a:schemeClr val="accent3">
                    <a:lumMod val="50000"/>
                  </a:schemeClr>
                </a:solidFill>
              </a:rPr>
              <a:t>(M, 56 </a:t>
            </a:r>
            <a:r>
              <a:rPr lang="da-DK" dirty="0" err="1">
                <a:solidFill>
                  <a:schemeClr val="accent3">
                    <a:lumMod val="50000"/>
                  </a:schemeClr>
                </a:solidFill>
              </a:rPr>
              <a:t>yrs</a:t>
            </a:r>
            <a:r>
              <a:rPr lang="da-DK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971600" y="609329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 = man ; W= </a:t>
            </a:r>
            <a:r>
              <a:rPr lang="da-DK" dirty="0" err="1"/>
              <a:t>woman</a:t>
            </a:r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683568" y="46738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accent3">
                    <a:lumMod val="50000"/>
                  </a:schemeClr>
                </a:solidFill>
              </a:rPr>
              <a:t>Patient </a:t>
            </a:r>
            <a:r>
              <a:rPr lang="da-DK" b="1" dirty="0" err="1">
                <a:solidFill>
                  <a:schemeClr val="accent3">
                    <a:lumMod val="50000"/>
                  </a:schemeClr>
                </a:solidFill>
              </a:rPr>
              <a:t>experiences</a:t>
            </a:r>
            <a:endParaRPr lang="da-DK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Lyd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NFSO - 22. april 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56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53"/>
    </mc:Choice>
    <mc:Fallback xmlns="">
      <p:transition spd="slow" advTm="43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-603448"/>
            <a:ext cx="8641080" cy="951966"/>
          </a:xfrm>
        </p:spPr>
        <p:txBody>
          <a:bodyPr>
            <a:normAutofit/>
          </a:bodyPr>
          <a:lstStyle/>
          <a:p>
            <a:r>
              <a:rPr lang="da-DK" sz="1800" b="0" dirty="0">
                <a:effectLst/>
              </a:rPr>
              <a:t>Background – </a:t>
            </a:r>
            <a:r>
              <a:rPr lang="da-DK" sz="1800" b="0" dirty="0" err="1">
                <a:effectLst/>
              </a:rPr>
              <a:t>Objectives</a:t>
            </a:r>
            <a:r>
              <a:rPr lang="da-DK" sz="1800" b="0" dirty="0">
                <a:effectLst/>
              </a:rPr>
              <a:t> – Design and Methods – </a:t>
            </a:r>
            <a:r>
              <a:rPr lang="da-DK" sz="1800" b="0" dirty="0" err="1">
                <a:effectLst/>
              </a:rPr>
              <a:t>Results</a:t>
            </a:r>
            <a:r>
              <a:rPr lang="da-DK" sz="1800" b="0" dirty="0">
                <a:effectLst/>
              </a:rPr>
              <a:t> - </a:t>
            </a:r>
            <a:r>
              <a:rPr lang="da-DK" sz="1800" dirty="0" err="1">
                <a:effectLst/>
              </a:rPr>
              <a:t>Conclusion</a:t>
            </a:r>
            <a:endParaRPr lang="da-DK" sz="1800" dirty="0">
              <a:effectLst/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1043607" y="764704"/>
            <a:ext cx="70928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da-DK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ignificant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challenges in everyday life for patients younger than 60 years up to three years after hip fracture</a:t>
            </a:r>
          </a:p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da-DK" dirty="0">
                <a:solidFill>
                  <a:schemeClr val="accent3">
                    <a:lumMod val="50000"/>
                  </a:schemeClr>
                </a:solidFill>
              </a:rPr>
              <a:t>Hip </a:t>
            </a:r>
            <a:r>
              <a:rPr lang="da-DK" dirty="0" err="1">
                <a:solidFill>
                  <a:schemeClr val="accent3">
                    <a:lumMod val="50000"/>
                  </a:schemeClr>
                </a:solidFill>
              </a:rPr>
              <a:t>fracture</a:t>
            </a:r>
            <a:r>
              <a:rPr lang="da-DK" dirty="0">
                <a:solidFill>
                  <a:schemeClr val="accent3">
                    <a:lumMod val="50000"/>
                  </a:schemeClr>
                </a:solidFill>
              </a:rPr>
              <a:t> management of </a:t>
            </a:r>
            <a:r>
              <a:rPr lang="da-DK" dirty="0" err="1">
                <a:solidFill>
                  <a:schemeClr val="accent3">
                    <a:lumMod val="50000"/>
                  </a:schemeClr>
                </a:solidFill>
              </a:rPr>
              <a:t>today</a:t>
            </a:r>
            <a:r>
              <a:rPr lang="da-DK" dirty="0">
                <a:solidFill>
                  <a:schemeClr val="accent3">
                    <a:lumMod val="50000"/>
                  </a:schemeClr>
                </a:solidFill>
              </a:rPr>
              <a:t> is </a:t>
            </a:r>
            <a:r>
              <a:rPr lang="da-DK" dirty="0" err="1">
                <a:solidFill>
                  <a:schemeClr val="accent3">
                    <a:lumMod val="50000"/>
                  </a:schemeClr>
                </a:solidFill>
              </a:rPr>
              <a:t>experienced</a:t>
            </a:r>
            <a:r>
              <a:rPr lang="da-DK" dirty="0">
                <a:solidFill>
                  <a:schemeClr val="accent3">
                    <a:lumMod val="50000"/>
                  </a:schemeClr>
                </a:solidFill>
              </a:rPr>
              <a:t> to </a:t>
            </a:r>
            <a:r>
              <a:rPr lang="da-DK" dirty="0" err="1">
                <a:solidFill>
                  <a:schemeClr val="accent3">
                    <a:lumMod val="50000"/>
                  </a:schemeClr>
                </a:solidFill>
              </a:rPr>
              <a:t>be</a:t>
            </a:r>
            <a:r>
              <a:rPr lang="da-DK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a-DK" dirty="0" err="1">
                <a:solidFill>
                  <a:schemeClr val="accent3">
                    <a:lumMod val="50000"/>
                  </a:schemeClr>
                </a:solidFill>
              </a:rPr>
              <a:t>targeted</a:t>
            </a:r>
            <a:r>
              <a:rPr lang="da-DK" dirty="0">
                <a:solidFill>
                  <a:schemeClr val="accent3">
                    <a:lumMod val="50000"/>
                  </a:schemeClr>
                </a:solidFill>
              </a:rPr>
              <a:t> at the </a:t>
            </a:r>
            <a:r>
              <a:rPr lang="da-DK" dirty="0" err="1">
                <a:solidFill>
                  <a:schemeClr val="accent3">
                    <a:lumMod val="50000"/>
                  </a:schemeClr>
                </a:solidFill>
              </a:rPr>
              <a:t>older</a:t>
            </a:r>
            <a:r>
              <a:rPr lang="da-DK" dirty="0">
                <a:solidFill>
                  <a:schemeClr val="accent3">
                    <a:lumMod val="50000"/>
                  </a:schemeClr>
                </a:solidFill>
              </a:rPr>
              <a:t> patients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The patients request for rehabilitation programs to be targeted and individualized towards younger adults needs in order to strengthen their path of recovery </a:t>
            </a:r>
            <a:endParaRPr lang="da-DK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da-DK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da-DK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34" name="Picture 10" descr="Hoftefraktur Enhed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87413"/>
            <a:ext cx="5472608" cy="18871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Lyd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NFSO - 22. april 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29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29"/>
    </mc:Choice>
    <mc:Fallback xmlns="">
      <p:transition spd="slow" advTm="20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196" b="14667"/>
          <a:stretch/>
        </p:blipFill>
        <p:spPr bwMode="auto">
          <a:xfrm>
            <a:off x="6804248" y="5615452"/>
            <a:ext cx="1800200" cy="8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600" y="3573016"/>
            <a:ext cx="7632848" cy="2270720"/>
          </a:xfrm>
        </p:spPr>
        <p:txBody>
          <a:bodyPr>
            <a:normAutofit fontScale="90000"/>
          </a:bodyPr>
          <a:lstStyle/>
          <a:p>
            <a:pPr algn="l"/>
            <a:br>
              <a:rPr lang="en-GB" sz="1800" u="sng" dirty="0">
                <a:effectLst/>
              </a:rPr>
            </a:br>
            <a:br>
              <a:rPr lang="en-GB" sz="1800" u="sng" dirty="0">
                <a:effectLst/>
              </a:rPr>
            </a:br>
            <a:r>
              <a:rPr lang="en-GB" sz="1800" u="sng" dirty="0">
                <a:effectLst/>
              </a:rPr>
              <a:t>Charlotte Myhre Jensen</a:t>
            </a:r>
            <a:r>
              <a:rPr lang="en-GB" sz="1800" baseline="30000" dirty="0">
                <a:effectLst/>
              </a:rPr>
              <a:t>	 	</a:t>
            </a:r>
            <a:r>
              <a:rPr lang="en-GB" sz="1800" b="0" u="sng" dirty="0" err="1">
                <a:effectLst/>
              </a:rPr>
              <a:t>PostDoc</a:t>
            </a:r>
            <a:r>
              <a:rPr lang="en-GB" sz="1800" b="0" u="sng" dirty="0">
                <a:effectLst/>
              </a:rPr>
              <a:t>, RN; </a:t>
            </a:r>
            <a:r>
              <a:rPr lang="en-GB" sz="1800" b="0" u="sng" dirty="0" err="1">
                <a:effectLst/>
              </a:rPr>
              <a:t>Danmark</a:t>
            </a:r>
            <a:br>
              <a:rPr lang="en-GB" sz="1800" u="sng" dirty="0">
                <a:effectLst/>
              </a:rPr>
            </a:br>
            <a:r>
              <a:rPr lang="en-GB" sz="1800" dirty="0">
                <a:effectLst/>
              </a:rPr>
              <a:t>Hilda </a:t>
            </a:r>
            <a:r>
              <a:rPr lang="en-GB" sz="1800" dirty="0" err="1">
                <a:effectLst/>
              </a:rPr>
              <a:t>Svensson</a:t>
            </a:r>
            <a:r>
              <a:rPr lang="en-GB" sz="1800" dirty="0">
                <a:effectLst/>
              </a:rPr>
              <a:t> 			</a:t>
            </a:r>
            <a:r>
              <a:rPr lang="en-GB" sz="1800" b="0" dirty="0" err="1">
                <a:effectLst/>
              </a:rPr>
              <a:t>PostDoc</a:t>
            </a:r>
            <a:r>
              <a:rPr lang="en-GB" sz="1800" b="0" dirty="0">
                <a:effectLst/>
              </a:rPr>
              <a:t>, PHN; </a:t>
            </a:r>
            <a:r>
              <a:rPr lang="en-GB" sz="1800" b="0" dirty="0" err="1">
                <a:effectLst/>
              </a:rPr>
              <a:t>Sverige</a:t>
            </a:r>
            <a:r>
              <a:rPr lang="en-GB" sz="1800" b="0" dirty="0">
                <a:effectLst/>
              </a:rPr>
              <a:t> </a:t>
            </a:r>
            <a:br>
              <a:rPr lang="en-GB" sz="1800" dirty="0">
                <a:effectLst/>
              </a:rPr>
            </a:br>
            <a:r>
              <a:rPr lang="en-GB" sz="1800" dirty="0">
                <a:effectLst/>
              </a:rPr>
              <a:t>Sebastian </a:t>
            </a:r>
            <a:r>
              <a:rPr lang="en-GB" sz="1800" dirty="0" err="1">
                <a:effectLst/>
              </a:rPr>
              <a:t>Strøm</a:t>
            </a:r>
            <a:r>
              <a:rPr lang="en-GB" sz="1800" dirty="0">
                <a:effectLst/>
              </a:rPr>
              <a:t> </a:t>
            </a:r>
            <a:r>
              <a:rPr lang="en-GB" sz="1800" dirty="0" err="1">
                <a:effectLst/>
              </a:rPr>
              <a:t>Rönnquist</a:t>
            </a:r>
            <a:r>
              <a:rPr lang="en-GB" sz="1800" dirty="0">
                <a:effectLst/>
              </a:rPr>
              <a:t> 	</a:t>
            </a:r>
            <a:r>
              <a:rPr lang="en-GB" sz="1800" b="0" dirty="0">
                <a:effectLst/>
              </a:rPr>
              <a:t>PhD-student, MD; </a:t>
            </a:r>
            <a:r>
              <a:rPr lang="en-GB" sz="1800" b="0" dirty="0" err="1">
                <a:effectLst/>
              </a:rPr>
              <a:t>Danmark</a:t>
            </a:r>
            <a:r>
              <a:rPr lang="en-GB" sz="1800" b="0" dirty="0">
                <a:effectLst/>
              </a:rPr>
              <a:t> </a:t>
            </a:r>
            <a:br>
              <a:rPr lang="en-GB" sz="1800" dirty="0">
                <a:effectLst/>
              </a:rPr>
            </a:br>
            <a:r>
              <a:rPr lang="en-GB" sz="1800" dirty="0" err="1">
                <a:effectLst/>
              </a:rPr>
              <a:t>Søren</a:t>
            </a:r>
            <a:r>
              <a:rPr lang="en-GB" sz="1800" dirty="0">
                <a:effectLst/>
              </a:rPr>
              <a:t> Overgaard 		</a:t>
            </a:r>
            <a:r>
              <a:rPr lang="en-GB" sz="1800" b="0" dirty="0">
                <a:effectLst/>
              </a:rPr>
              <a:t>Professor, MD; </a:t>
            </a:r>
            <a:r>
              <a:rPr lang="en-GB" sz="1800" b="0" dirty="0" err="1">
                <a:effectLst/>
              </a:rPr>
              <a:t>Danmark</a:t>
            </a:r>
            <a:r>
              <a:rPr lang="en-GB" sz="1800" b="0" dirty="0">
                <a:effectLst/>
              </a:rPr>
              <a:t> </a:t>
            </a:r>
            <a:br>
              <a:rPr lang="en-GB" sz="1800" dirty="0">
                <a:effectLst/>
              </a:rPr>
            </a:br>
            <a:r>
              <a:rPr lang="en-GB" sz="1800" dirty="0">
                <a:effectLst/>
              </a:rPr>
              <a:t>Cecilia </a:t>
            </a:r>
            <a:r>
              <a:rPr lang="en-GB" sz="1800" dirty="0" err="1">
                <a:effectLst/>
              </a:rPr>
              <a:t>Rogmark</a:t>
            </a:r>
            <a:r>
              <a:rPr lang="en-GB" sz="1800" baseline="30000" dirty="0">
                <a:effectLst/>
              </a:rPr>
              <a:t> 		</a:t>
            </a:r>
            <a:r>
              <a:rPr lang="en-GB" sz="1800" b="0" dirty="0">
                <a:effectLst/>
              </a:rPr>
              <a:t>Associate Professor, MD; </a:t>
            </a:r>
            <a:r>
              <a:rPr lang="en-GB" sz="1800" b="0" dirty="0" err="1">
                <a:effectLst/>
              </a:rPr>
              <a:t>Sverige</a:t>
            </a:r>
            <a:r>
              <a:rPr lang="en-GB" sz="1800" b="0" dirty="0">
                <a:effectLst/>
              </a:rPr>
              <a:t> </a:t>
            </a:r>
            <a:br>
              <a:rPr lang="da-DK" dirty="0">
                <a:effectLst/>
              </a:rPr>
            </a:br>
            <a:endParaRPr lang="da-DK" dirty="0"/>
          </a:p>
        </p:txBody>
      </p:sp>
      <p:sp>
        <p:nvSpPr>
          <p:cNvPr id="4" name="AutoShape 2" descr="Billedresultat for Lunds Univers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032" name="Picture 8" descr="Billedresultat for odense university hospita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70926" y="5677923"/>
            <a:ext cx="2112842" cy="77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illedresultat for university of southern denmar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5688331"/>
            <a:ext cx="1440161" cy="76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Billedresultat for odense university hospita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5" t="1851" r="13255" b="46839"/>
          <a:stretch/>
        </p:blipFill>
        <p:spPr bwMode="auto">
          <a:xfrm>
            <a:off x="2609947" y="5609242"/>
            <a:ext cx="1674021" cy="84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Lyd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6" name="Picture 4" descr="Say thank you to someone at Companies House - GOV.U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17833"/>
            <a:ext cx="3857738" cy="256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NFSO - 22. april 2021</a:t>
            </a:r>
          </a:p>
        </p:txBody>
      </p:sp>
    </p:spTree>
    <p:extLst>
      <p:ext uri="{BB962C8B-B14F-4D97-AF65-F5344CB8AC3E}">
        <p14:creationId xmlns:p14="http://schemas.microsoft.com/office/powerpoint/2010/main" val="26615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74"/>
    </mc:Choice>
    <mc:Fallback xmlns="">
      <p:transition spd="slow" advTm="8974"/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1.6|1.2|1.3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6.2|2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8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817</TotalTime>
  <Words>735</Words>
  <Application>Microsoft Office PowerPoint</Application>
  <PresentationFormat>Skjermfremvisning (4:3)</PresentationFormat>
  <Paragraphs>74</Paragraphs>
  <Slides>8</Slides>
  <Notes>8</Notes>
  <HiddenSlides>0</HiddenSlides>
  <MMClips>8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Verdana</vt:lpstr>
      <vt:lpstr>Wingdings 2</vt:lpstr>
      <vt:lpstr>Aspekt</vt:lpstr>
      <vt:lpstr>    Charlotte Myhre Jensen PhD, klinisk sygeplejeforsker  </vt:lpstr>
      <vt:lpstr>Background–Objectives– Design and Methods – Results - Conclusion</vt:lpstr>
      <vt:lpstr>Background – Objectives – Design and Methods – Results - Conclusion</vt:lpstr>
      <vt:lpstr>Background – Objectives – Design and Methods – Results - Conclusion</vt:lpstr>
      <vt:lpstr>Background – Objectives – Design and Methods – Results - Conclusion</vt:lpstr>
      <vt:lpstr>Background – Objectives – Design and Methods – Results - Conclusion</vt:lpstr>
      <vt:lpstr>Background – Objectives – Design and Methods – Results - Conclusion</vt:lpstr>
      <vt:lpstr>  Charlotte Myhre Jensen   PostDoc, RN; Danmark Hilda Svensson    PostDoc, PHN; Sverige  Sebastian Strøm Rönnquist  PhD-student, MD; Danmark  Søren Overgaard   Professor, MD; Danmark  Cecilia Rogmark   Associate Professor, MD; Sverige  </vt:lpstr>
    </vt:vector>
  </TitlesOfParts>
  <Company>Region Syddanmark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Charlotte Myhre Jensen</dc:creator>
  <cp:lastModifiedBy>edeba</cp:lastModifiedBy>
  <cp:revision>80</cp:revision>
  <dcterms:created xsi:type="dcterms:W3CDTF">2020-03-05T12:00:25Z</dcterms:created>
  <dcterms:modified xsi:type="dcterms:W3CDTF">2021-04-16T09:44:38Z</dcterms:modified>
</cp:coreProperties>
</file>